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chart9.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57" r:id="rId3"/>
    <p:sldId id="301" r:id="rId4"/>
    <p:sldId id="308" r:id="rId5"/>
    <p:sldId id="293" r:id="rId6"/>
    <p:sldId id="294" r:id="rId7"/>
    <p:sldId id="297" r:id="rId8"/>
    <p:sldId id="306" r:id="rId9"/>
    <p:sldId id="295" r:id="rId10"/>
    <p:sldId id="309" r:id="rId11"/>
    <p:sldId id="303" r:id="rId12"/>
    <p:sldId id="304" r:id="rId13"/>
    <p:sldId id="305" r:id="rId14"/>
    <p:sldId id="307" r:id="rId15"/>
  </p:sldIdLst>
  <p:sldSz cx="16256000" cy="9144000"/>
  <p:notesSz cx="6888163" cy="10020300"/>
  <p:defaultTextStyle>
    <a:defPPr>
      <a:defRPr lang="ja-JP"/>
    </a:defPPr>
    <a:lvl1pPr algn="l" defTabSz="457200"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EF8A45"/>
    <a:srgbClr val="406FC2"/>
    <a:srgbClr val="A2A2A2"/>
    <a:srgbClr val="5B9BD5"/>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3B1FE3-3DF0-47C4-83BD-C4F781DDF7C1}" v="7" dt="2024-05-29T05:35:10.58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15" autoAdjust="0"/>
    <p:restoredTop sz="94619"/>
  </p:normalViewPr>
  <p:slideViewPr>
    <p:cSldViewPr snapToGrid="0" snapToObjects="1">
      <p:cViewPr varScale="1">
        <p:scale>
          <a:sx n="47" d="100"/>
          <a:sy n="47" d="100"/>
        </p:scale>
        <p:origin x="1152" y="48"/>
      </p:cViewPr>
      <p:guideLst>
        <p:guide orient="horz" pos="2880"/>
        <p:guide pos="5120"/>
      </p:guideLst>
    </p:cSldViewPr>
  </p:slideViewPr>
  <p:notesTextViewPr>
    <p:cViewPr>
      <p:scale>
        <a:sx n="66" d="100"/>
        <a:sy n="66"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01038637\Downloads\&#12513;&#12487;&#12451;&#12450;&#23450;&#28857;&#35519;&#26619;2024&#12487;&#12540;&#12479;&#38598;.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01038637\Downloads\&#12513;&#12487;&#12451;&#12450;&#23450;&#28857;&#35519;&#26619;2024&#12487;&#12540;&#12479;&#38598;.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1" Type="http://schemas.openxmlformats.org/officeDocument/2006/relationships/oleObject" Target="file:///C:\Users\01038637\Downloads\&#12513;&#12487;&#12451;&#12450;&#23450;&#28857;&#35519;&#26619;2024&#12487;&#12540;&#12479;&#38598;.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01038637\Downloads\&#12513;&#12487;&#12451;&#12450;&#23450;&#28857;&#35519;&#26619;2024&#12487;&#12540;&#12479;&#3859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781619232798163"/>
          <c:y val="9.9402419270875148E-2"/>
          <c:w val="0.69833018547502901"/>
          <c:h val="0.80297255761170205"/>
        </c:manualLayout>
      </c:layout>
      <c:barChart>
        <c:barDir val="bar"/>
        <c:grouping val="stacked"/>
        <c:varyColors val="0"/>
        <c:ser>
          <c:idx val="0"/>
          <c:order val="0"/>
          <c:tx>
            <c:strRef>
              <c:f>Q2地区別時系列!$D$39</c:f>
              <c:strCache>
                <c:ptCount val="1"/>
                <c:pt idx="0">
                  <c:v>テレビ</c:v>
                </c:pt>
              </c:strCache>
            </c:strRef>
          </c:tx>
          <c:spPr>
            <a:solidFill>
              <a:srgbClr val="000080"/>
            </a:solidFill>
            <a:ln w="12700">
              <a:noFill/>
              <a:prstDash val="solid"/>
            </a:ln>
          </c:spPr>
          <c:invertIfNegative val="0"/>
          <c:dLbls>
            <c:numFmt formatCode="0.0_);[Red]\(0.0\)" sourceLinked="0"/>
            <c:spPr>
              <a:noFill/>
              <a:ln w="25400">
                <a:noFill/>
              </a:ln>
            </c:spPr>
            <c:txPr>
              <a:bodyPr wrap="square" lIns="38100" tIns="19050" rIns="38100" bIns="19050" anchor="ctr">
                <a:spAutoFit/>
              </a:bodyPr>
              <a:lstStyle/>
              <a:p>
                <a:pPr>
                  <a:defRPr sz="1100">
                    <a:solidFill>
                      <a:schemeClr val="bg1"/>
                    </a:solidFil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Q2地区別時系列!$C$40:$C$58</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Q2地区別時系列!$D$40:$D$58</c:f>
              <c:numCache>
                <c:formatCode>[=0]"-";[&lt;&gt;0]0.0;General</c:formatCode>
                <c:ptCount val="19"/>
                <c:pt idx="0">
                  <c:v>171.8</c:v>
                </c:pt>
                <c:pt idx="1">
                  <c:v>163.72999999999999</c:v>
                </c:pt>
                <c:pt idx="2">
                  <c:v>161.37</c:v>
                </c:pt>
                <c:pt idx="3">
                  <c:v>163.47999999999999</c:v>
                </c:pt>
                <c:pt idx="4">
                  <c:v>172.75</c:v>
                </c:pt>
                <c:pt idx="5">
                  <c:v>161.37</c:v>
                </c:pt>
                <c:pt idx="6">
                  <c:v>161.41999999999999</c:v>
                </c:pt>
                <c:pt idx="7">
                  <c:v>151.47</c:v>
                </c:pt>
                <c:pt idx="8">
                  <c:v>156.87</c:v>
                </c:pt>
                <c:pt idx="9">
                  <c:v>152.91999999999999</c:v>
                </c:pt>
                <c:pt idx="10">
                  <c:v>152.97999999999999</c:v>
                </c:pt>
                <c:pt idx="11">
                  <c:v>147.30000000000001</c:v>
                </c:pt>
                <c:pt idx="12">
                  <c:v>144</c:v>
                </c:pt>
                <c:pt idx="13">
                  <c:v>153.9</c:v>
                </c:pt>
                <c:pt idx="14">
                  <c:v>144.19999999999999</c:v>
                </c:pt>
                <c:pt idx="15">
                  <c:v>150</c:v>
                </c:pt>
                <c:pt idx="16">
                  <c:v>143.6</c:v>
                </c:pt>
                <c:pt idx="17">
                  <c:v>135.4</c:v>
                </c:pt>
                <c:pt idx="18">
                  <c:v>122.5</c:v>
                </c:pt>
              </c:numCache>
            </c:numRef>
          </c:val>
          <c:extLst>
            <c:ext xmlns:c16="http://schemas.microsoft.com/office/drawing/2014/chart" uri="{C3380CC4-5D6E-409C-BE32-E72D297353CC}">
              <c16:uniqueId val="{00000000-AC26-47F5-BAE1-66DA0B9A7A37}"/>
            </c:ext>
          </c:extLst>
        </c:ser>
        <c:ser>
          <c:idx val="1"/>
          <c:order val="1"/>
          <c:tx>
            <c:strRef>
              <c:f>Q2地区別時系列!$E$39</c:f>
              <c:strCache>
                <c:ptCount val="1"/>
                <c:pt idx="0">
                  <c:v>ラジオ</c:v>
                </c:pt>
              </c:strCache>
            </c:strRef>
          </c:tx>
          <c:spPr>
            <a:solidFill>
              <a:srgbClr val="0000FF"/>
            </a:solidFill>
            <a:ln w="12700">
              <a:noFill/>
              <a:prstDash val="solid"/>
            </a:ln>
          </c:spPr>
          <c:invertIfNegative val="0"/>
          <c:dLbls>
            <c:dLbl>
              <c:idx val="8"/>
              <c:layout>
                <c:manualLayout>
                  <c:x val="-5.1031653577032119E-17"/>
                  <c:y val="5.661712037078521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26-47F5-BAE1-66DA0B9A7A37}"/>
                </c:ext>
              </c:extLst>
            </c:dLbl>
            <c:dLbl>
              <c:idx val="9"/>
              <c:layout>
                <c:manualLayout>
                  <c:x val="0"/>
                  <c:y val="5.939123284859050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C26-47F5-BAE1-66DA0B9A7A37}"/>
                </c:ext>
              </c:extLst>
            </c:dLbl>
            <c:dLbl>
              <c:idx val="10"/>
              <c:layout>
                <c:manualLayout>
                  <c:x val="0"/>
                  <c:y val="5.939240196734627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C26-47F5-BAE1-66DA0B9A7A37}"/>
                </c:ext>
              </c:extLst>
            </c:dLbl>
            <c:dLbl>
              <c:idx val="11"/>
              <c:layout>
                <c:manualLayout>
                  <c:x val="-2.7615493783527583E-3"/>
                  <c:y val="7.424137929825158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C26-47F5-BAE1-66DA0B9A7A37}"/>
                </c:ext>
              </c:extLst>
            </c:dLbl>
            <c:dLbl>
              <c:idx val="12"/>
              <c:layout>
                <c:manualLayout>
                  <c:x val="-2.761549378352809E-3"/>
                  <c:y val="4.45457628739568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C26-47F5-BAE1-66DA0B9A7A37}"/>
                </c:ext>
              </c:extLst>
            </c:dLbl>
            <c:dLbl>
              <c:idx val="13"/>
              <c:layout>
                <c:manualLayout>
                  <c:x val="-2.7504808245524632E-3"/>
                  <c:y val="7.424137929825049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C26-47F5-BAE1-66DA0B9A7A37}"/>
                </c:ext>
              </c:extLst>
            </c:dLbl>
            <c:dLbl>
              <c:idx val="14"/>
              <c:layout>
                <c:manualLayout>
                  <c:x val="3.309607175924628E-5"/>
                  <c:y val="5.939240196734627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C26-47F5-BAE1-66DA0B9A7A37}"/>
                </c:ext>
              </c:extLst>
            </c:dLbl>
            <c:dLbl>
              <c:idx val="15"/>
              <c:layout>
                <c:manualLayout>
                  <c:x val="-5.1031653577032119E-17"/>
                  <c:y val="8.492568055617731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C26-47F5-BAE1-66DA0B9A7A37}"/>
                </c:ext>
              </c:extLst>
            </c:dLbl>
            <c:dLbl>
              <c:idx val="16"/>
              <c:layout>
                <c:manualLayout>
                  <c:x val="0"/>
                  <c:y val="7.06824736160961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C26-47F5-BAE1-66DA0B9A7A37}"/>
                </c:ext>
              </c:extLst>
            </c:dLbl>
            <c:dLbl>
              <c:idx val="17"/>
              <c:layout>
                <c:manualLayout>
                  <c:x val="0"/>
                  <c:y val="6.472593178646473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C26-47F5-BAE1-66DA0B9A7A37}"/>
                </c:ext>
              </c:extLst>
            </c:dLbl>
            <c:dLbl>
              <c:idx val="18"/>
              <c:layout>
                <c:manualLayout>
                  <c:x val="-1.358692376396634E-3"/>
                  <c:y val="5.939357108610422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C26-47F5-BAE1-66DA0B9A7A37}"/>
                </c:ext>
              </c:extLst>
            </c:dLbl>
            <c:numFmt formatCode="0.0_);[Red]\(0.0\)" sourceLinked="0"/>
            <c:spPr>
              <a:noFill/>
              <a:ln w="25400">
                <a:noFill/>
              </a:ln>
            </c:spPr>
            <c:txPr>
              <a:bodyPr wrap="square" lIns="38100" tIns="19050" rIns="38100" bIns="19050" anchor="ctr">
                <a:spAutoFit/>
              </a:bodyPr>
              <a:lstStyle/>
              <a:p>
                <a:pPr>
                  <a:defRPr sz="1100">
                    <a:solidFill>
                      <a:schemeClr val="bg1"/>
                    </a:solidFil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Q2地区別時系列!$C$40:$C$58</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Q2地区別時系列!$E$40:$E$58</c:f>
              <c:numCache>
                <c:formatCode>[=0]"-";[&lt;&gt;0]0.0;General</c:formatCode>
                <c:ptCount val="19"/>
                <c:pt idx="0">
                  <c:v>43.95</c:v>
                </c:pt>
                <c:pt idx="1">
                  <c:v>39.25</c:v>
                </c:pt>
                <c:pt idx="2">
                  <c:v>35.21</c:v>
                </c:pt>
                <c:pt idx="3">
                  <c:v>31.13</c:v>
                </c:pt>
                <c:pt idx="4">
                  <c:v>28.68</c:v>
                </c:pt>
                <c:pt idx="5">
                  <c:v>33.03</c:v>
                </c:pt>
                <c:pt idx="6">
                  <c:v>31.88</c:v>
                </c:pt>
                <c:pt idx="7">
                  <c:v>35.15</c:v>
                </c:pt>
                <c:pt idx="8">
                  <c:v>30.53</c:v>
                </c:pt>
                <c:pt idx="9">
                  <c:v>28.89</c:v>
                </c:pt>
                <c:pt idx="10">
                  <c:v>30.05</c:v>
                </c:pt>
                <c:pt idx="11">
                  <c:v>24.5</c:v>
                </c:pt>
                <c:pt idx="12">
                  <c:v>24.2</c:v>
                </c:pt>
                <c:pt idx="13">
                  <c:v>25</c:v>
                </c:pt>
                <c:pt idx="14">
                  <c:v>28.9</c:v>
                </c:pt>
                <c:pt idx="15">
                  <c:v>28.7</c:v>
                </c:pt>
                <c:pt idx="16">
                  <c:v>23.3</c:v>
                </c:pt>
                <c:pt idx="17">
                  <c:v>28</c:v>
                </c:pt>
                <c:pt idx="18">
                  <c:v>23</c:v>
                </c:pt>
              </c:numCache>
            </c:numRef>
          </c:val>
          <c:extLst>
            <c:ext xmlns:c16="http://schemas.microsoft.com/office/drawing/2014/chart" uri="{C3380CC4-5D6E-409C-BE32-E72D297353CC}">
              <c16:uniqueId val="{0000000C-AC26-47F5-BAE1-66DA0B9A7A37}"/>
            </c:ext>
          </c:extLst>
        </c:ser>
        <c:ser>
          <c:idx val="2"/>
          <c:order val="2"/>
          <c:tx>
            <c:strRef>
              <c:f>Q2地区別時系列!$F$39</c:f>
              <c:strCache>
                <c:ptCount val="1"/>
                <c:pt idx="0">
                  <c:v>新聞</c:v>
                </c:pt>
              </c:strCache>
            </c:strRef>
          </c:tx>
          <c:spPr>
            <a:solidFill>
              <a:srgbClr val="008000"/>
            </a:solidFill>
            <a:ln w="12700">
              <a:noFill/>
              <a:prstDash val="solid"/>
            </a:ln>
          </c:spPr>
          <c:invertIfNegative val="0"/>
          <c:dLbls>
            <c:dLbl>
              <c:idx val="8"/>
              <c:layout>
                <c:manualLayout>
                  <c:x val="-1.3917884481559313E-3"/>
                  <c:y val="-5.314876449295189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C26-47F5-BAE1-66DA0B9A7A37}"/>
                </c:ext>
              </c:extLst>
            </c:dLbl>
            <c:dLbl>
              <c:idx val="9"/>
              <c:layout>
                <c:manualLayout>
                  <c:x val="-8.350730688935333E-3"/>
                  <c:y val="-8.908684927288412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C26-47F5-BAE1-66DA0B9A7A37}"/>
                </c:ext>
              </c:extLst>
            </c:dLbl>
            <c:dLbl>
              <c:idx val="10"/>
              <c:layout>
                <c:manualLayout>
                  <c:x val="-4.1753653444676917E-3"/>
                  <c:y val="-5.939006372983255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C26-47F5-BAE1-66DA0B9A7A37}"/>
                </c:ext>
              </c:extLst>
            </c:dLbl>
            <c:dLbl>
              <c:idx val="11"/>
              <c:layout>
                <c:manualLayout>
                  <c:x val="-8.350730688935281E-3"/>
                  <c:y val="-7.42378719419788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C26-47F5-BAE1-66DA0B9A7A37}"/>
                </c:ext>
              </c:extLst>
            </c:dLbl>
            <c:dLbl>
              <c:idx val="12"/>
              <c:layout>
                <c:manualLayout>
                  <c:x val="-8.350730688935281E-3"/>
                  <c:y val="-8.908684927288303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C26-47F5-BAE1-66DA0B9A7A37}"/>
                </c:ext>
              </c:extLst>
            </c:dLbl>
            <c:dLbl>
              <c:idx val="13"/>
              <c:layout>
                <c:manualLayout>
                  <c:x val="-5.5671537926235215E-3"/>
                  <c:y val="-8.908568015412834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C26-47F5-BAE1-66DA0B9A7A37}"/>
                </c:ext>
              </c:extLst>
            </c:dLbl>
            <c:dLbl>
              <c:idx val="14"/>
              <c:layout>
                <c:manualLayout>
                  <c:x val="-8.3506775146637742E-3"/>
                  <c:y val="-7.566022234463763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C26-47F5-BAE1-66DA0B9A7A37}"/>
                </c:ext>
              </c:extLst>
            </c:dLbl>
            <c:dLbl>
              <c:idx val="15"/>
              <c:layout>
                <c:manualLayout>
                  <c:x val="-6.9589422407794017E-3"/>
                  <c:y val="-5.66137768400536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AC26-47F5-BAE1-66DA0B9A7A37}"/>
                </c:ext>
              </c:extLst>
            </c:dLbl>
            <c:dLbl>
              <c:idx val="16"/>
              <c:layout>
                <c:manualLayout>
                  <c:x val="-7.7017868145410296E-3"/>
                  <c:y val="-5.65439753267499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C26-47F5-BAE1-66DA0B9A7A37}"/>
                </c:ext>
              </c:extLst>
            </c:dLbl>
            <c:dLbl>
              <c:idx val="17"/>
              <c:layout>
                <c:manualLayout>
                  <c:x val="0"/>
                  <c:y val="-7.766887570584555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AC26-47F5-BAE1-66DA0B9A7A37}"/>
                </c:ext>
              </c:extLst>
            </c:dLbl>
            <c:dLbl>
              <c:idx val="18"/>
              <c:layout>
                <c:manualLayout>
                  <c:x val="-6.9588979288864872E-3"/>
                  <c:y val="-7.49489563702337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AC26-47F5-BAE1-66DA0B9A7A37}"/>
                </c:ext>
              </c:extLst>
            </c:dLbl>
            <c:numFmt formatCode="0.0_);[Red]\(0.0\)" sourceLinked="0"/>
            <c:spPr>
              <a:noFill/>
              <a:ln w="25400">
                <a:noFill/>
              </a:ln>
            </c:spPr>
            <c:txPr>
              <a:bodyPr wrap="square" lIns="38100" tIns="19050" rIns="38100" bIns="19050" anchor="ctr">
                <a:spAutoFit/>
              </a:bodyPr>
              <a:lstStyle/>
              <a:p>
                <a:pPr>
                  <a:defRPr sz="1100">
                    <a:solidFill>
                      <a:schemeClr val="bg1"/>
                    </a:solidFil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Q2地区別時系列!$C$40:$C$58</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Q2地区別時系列!$F$40:$F$58</c:f>
              <c:numCache>
                <c:formatCode>[=0]"-";[&lt;&gt;0]0.0;General</c:formatCode>
                <c:ptCount val="19"/>
                <c:pt idx="0">
                  <c:v>32.25</c:v>
                </c:pt>
                <c:pt idx="1">
                  <c:v>28.23</c:v>
                </c:pt>
                <c:pt idx="2">
                  <c:v>28.54</c:v>
                </c:pt>
                <c:pt idx="3">
                  <c:v>26.04</c:v>
                </c:pt>
                <c:pt idx="4">
                  <c:v>27.84</c:v>
                </c:pt>
                <c:pt idx="5">
                  <c:v>23.26</c:v>
                </c:pt>
                <c:pt idx="6">
                  <c:v>24.04</c:v>
                </c:pt>
                <c:pt idx="7">
                  <c:v>27.11</c:v>
                </c:pt>
                <c:pt idx="8">
                  <c:v>23.36</c:v>
                </c:pt>
                <c:pt idx="9">
                  <c:v>19.87</c:v>
                </c:pt>
                <c:pt idx="10">
                  <c:v>20.440000000000001</c:v>
                </c:pt>
                <c:pt idx="11">
                  <c:v>19.8</c:v>
                </c:pt>
                <c:pt idx="12">
                  <c:v>15.9</c:v>
                </c:pt>
                <c:pt idx="13">
                  <c:v>16.600000000000001</c:v>
                </c:pt>
                <c:pt idx="14">
                  <c:v>14.9</c:v>
                </c:pt>
                <c:pt idx="15">
                  <c:v>14.3</c:v>
                </c:pt>
                <c:pt idx="16">
                  <c:v>12.7</c:v>
                </c:pt>
                <c:pt idx="17">
                  <c:v>13.8</c:v>
                </c:pt>
                <c:pt idx="18">
                  <c:v>9.1999999999999993</c:v>
                </c:pt>
              </c:numCache>
            </c:numRef>
          </c:val>
          <c:extLst>
            <c:ext xmlns:c16="http://schemas.microsoft.com/office/drawing/2014/chart" uri="{C3380CC4-5D6E-409C-BE32-E72D297353CC}">
              <c16:uniqueId val="{00000018-AC26-47F5-BAE1-66DA0B9A7A37}"/>
            </c:ext>
          </c:extLst>
        </c:ser>
        <c:ser>
          <c:idx val="3"/>
          <c:order val="3"/>
          <c:tx>
            <c:strRef>
              <c:f>Q2地区別時系列!$G$39</c:f>
              <c:strCache>
                <c:ptCount val="1"/>
                <c:pt idx="0">
                  <c:v>雑誌</c:v>
                </c:pt>
              </c:strCache>
            </c:strRef>
          </c:tx>
          <c:spPr>
            <a:solidFill>
              <a:srgbClr val="00FF00"/>
            </a:solidFill>
            <a:ln w="12700">
              <a:noFill/>
              <a:prstDash val="solid"/>
            </a:ln>
          </c:spPr>
          <c:invertIfNegative val="0"/>
          <c:dLbls>
            <c:dLbl>
              <c:idx val="0"/>
              <c:layout>
                <c:manualLayout>
                  <c:x val="4.1753653444675902E-3"/>
                  <c:y val="1.3610333633399527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AC26-47F5-BAE1-66DA0B9A7A37}"/>
                </c:ext>
              </c:extLst>
            </c:dLbl>
            <c:dLbl>
              <c:idx val="1"/>
              <c:layout>
                <c:manualLayout>
                  <c:x val="4.175365344467539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AC26-47F5-BAE1-66DA0B9A7A37}"/>
                </c:ext>
              </c:extLst>
            </c:dLbl>
            <c:dLbl>
              <c:idx val="2"/>
              <c:layout>
                <c:manualLayout>
                  <c:x val="4.1753653444676405E-3"/>
                  <c:y val="2.7220667266799055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AC26-47F5-BAE1-66DA0B9A7A37}"/>
                </c:ext>
              </c:extLst>
            </c:dLbl>
            <c:dLbl>
              <c:idx val="3"/>
              <c:layout>
                <c:manualLayout>
                  <c:x val="4.1753653444676405E-3"/>
                  <c:y val="5.4441334533598109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AC26-47F5-BAE1-66DA0B9A7A37}"/>
                </c:ext>
              </c:extLst>
            </c:dLbl>
            <c:dLbl>
              <c:idx val="4"/>
              <c:layout>
                <c:manualLayout>
                  <c:x val="4.1753653444676405E-3"/>
                  <c:y val="5.4441334533598109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AC26-47F5-BAE1-66DA0B9A7A37}"/>
                </c:ext>
              </c:extLst>
            </c:dLbl>
            <c:dLbl>
              <c:idx val="5"/>
              <c:layout>
                <c:manualLayout>
                  <c:x val="5.5451262746644674E-3"/>
                  <c:y val="3.3435307305581212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AC26-47F5-BAE1-66DA0B9A7A37}"/>
                </c:ext>
              </c:extLst>
            </c:dLbl>
            <c:dLbl>
              <c:idx val="6"/>
              <c:layout>
                <c:manualLayout>
                  <c:x val="8.3066756530172266E-3"/>
                  <c:y val="1.1691187568619965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AC26-47F5-BAE1-66DA0B9A7A37}"/>
                </c:ext>
              </c:extLst>
            </c:dLbl>
            <c:dLbl>
              <c:idx val="7"/>
              <c:layout>
                <c:manualLayout>
                  <c:x val="5.5671537926235718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AC26-47F5-BAE1-66DA0B9A7A37}"/>
                </c:ext>
              </c:extLst>
            </c:dLbl>
            <c:dLbl>
              <c:idx val="8"/>
              <c:layout>
                <c:manualLayout>
                  <c:x val="6.9262845275864012E-3"/>
                  <c:y val="6.800072799809106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AC26-47F5-BAE1-66DA0B9A7A37}"/>
                </c:ext>
              </c:extLst>
            </c:dLbl>
            <c:dLbl>
              <c:idx val="9"/>
              <c:layout>
                <c:manualLayout>
                  <c:x val="6.9099556709899274E-3"/>
                  <c:y val="4.316386722126182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AC26-47F5-BAE1-66DA0B9A7A37}"/>
                </c:ext>
              </c:extLst>
            </c:dLbl>
            <c:dLbl>
              <c:idx val="10"/>
              <c:layout>
                <c:manualLayout>
                  <c:x val="5.5181672228340464E-3"/>
                  <c:y val="4.31605236905312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AC26-47F5-BAE1-66DA0B9A7A37}"/>
                </c:ext>
              </c:extLst>
            </c:dLbl>
            <c:dLbl>
              <c:idx val="11"/>
              <c:layout>
                <c:manualLayout>
                  <c:x val="5.5263864459530777E-3"/>
                  <c:y val="5.662269292200178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AC26-47F5-BAE1-66DA0B9A7A37}"/>
                </c:ext>
              </c:extLst>
            </c:dLbl>
            <c:dLbl>
              <c:idx val="12"/>
              <c:layout>
                <c:manualLayout>
                  <c:x val="6.9589422407793505E-3"/>
                  <c:y val="4.31605236905312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AC26-47F5-BAE1-66DA0B9A7A37}"/>
                </c:ext>
              </c:extLst>
            </c:dLbl>
            <c:dLbl>
              <c:idx val="13"/>
              <c:layout>
                <c:manualLayout>
                  <c:x val="8.2714973780678245E-3"/>
                  <c:y val="7.424254841700844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AC26-47F5-BAE1-66DA0B9A7A37}"/>
                </c:ext>
              </c:extLst>
            </c:dLbl>
            <c:dLbl>
              <c:idx val="14"/>
              <c:layout>
                <c:manualLayout>
                  <c:x val="6.8687499657531861E-3"/>
                  <c:y val="5.939824756113059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AC26-47F5-BAE1-66DA0B9A7A37}"/>
                </c:ext>
              </c:extLst>
            </c:dLbl>
            <c:dLbl>
              <c:idx val="15"/>
              <c:layout>
                <c:manualLayout>
                  <c:x val="5.5671537926235215E-3"/>
                  <c:y val="8.49279095766643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AC26-47F5-BAE1-66DA0B9A7A37}"/>
                </c:ext>
              </c:extLst>
            </c:dLbl>
            <c:dLbl>
              <c:idx val="16"/>
              <c:layout>
                <c:manualLayout>
                  <c:x val="7.7017868145409733E-3"/>
                  <c:y val="7.06824736160961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AC26-47F5-BAE1-66DA0B9A7A37}"/>
                </c:ext>
              </c:extLst>
            </c:dLbl>
            <c:dLbl>
              <c:idx val="17"/>
              <c:layout>
                <c:manualLayout>
                  <c:x val="5.4926192928252161E-3"/>
                  <c:y val="5.178196857712523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AC26-47F5-BAE1-66DA0B9A7A37}"/>
                </c:ext>
              </c:extLst>
            </c:dLbl>
            <c:dLbl>
              <c:idx val="18"/>
              <c:layout>
                <c:manualLayout>
                  <c:x val="6.8797089299119443E-3"/>
                  <c:y val="5.731480378322731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AC26-47F5-BAE1-66DA0B9A7A37}"/>
                </c:ext>
              </c:extLst>
            </c:dLbl>
            <c:numFmt formatCode="0.0_);[Red]\(0.0\)" sourceLinked="0"/>
            <c:spPr>
              <a:noFill/>
              <a:ln w="25400">
                <a:noFill/>
              </a:ln>
            </c:spPr>
            <c:txPr>
              <a:bodyPr wrap="square" lIns="38100" tIns="19050" rIns="38100" bIns="19050" anchor="ctr">
                <a:spAutoFit/>
              </a:bodyPr>
              <a:lstStyle/>
              <a:p>
                <a:pPr>
                  <a:defRPr sz="11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Q2地区別時系列!$C$40:$C$58</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Q2地区別時系列!$G$40:$G$58</c:f>
              <c:numCache>
                <c:formatCode>[=0]"-";[&lt;&gt;0]0.0;General</c:formatCode>
                <c:ptCount val="19"/>
                <c:pt idx="0">
                  <c:v>19.64</c:v>
                </c:pt>
                <c:pt idx="1">
                  <c:v>17.77</c:v>
                </c:pt>
                <c:pt idx="2">
                  <c:v>17.12</c:v>
                </c:pt>
                <c:pt idx="3">
                  <c:v>17.579999999999998</c:v>
                </c:pt>
                <c:pt idx="4">
                  <c:v>16</c:v>
                </c:pt>
                <c:pt idx="5">
                  <c:v>18.59</c:v>
                </c:pt>
                <c:pt idx="6">
                  <c:v>16.55</c:v>
                </c:pt>
                <c:pt idx="7">
                  <c:v>15.98</c:v>
                </c:pt>
                <c:pt idx="8">
                  <c:v>13.6</c:v>
                </c:pt>
                <c:pt idx="9">
                  <c:v>13.02</c:v>
                </c:pt>
                <c:pt idx="10">
                  <c:v>13.75</c:v>
                </c:pt>
                <c:pt idx="11">
                  <c:v>11.9</c:v>
                </c:pt>
                <c:pt idx="12">
                  <c:v>12.3</c:v>
                </c:pt>
                <c:pt idx="13">
                  <c:v>10.7</c:v>
                </c:pt>
                <c:pt idx="14">
                  <c:v>11.2</c:v>
                </c:pt>
                <c:pt idx="15">
                  <c:v>9.3000000000000007</c:v>
                </c:pt>
                <c:pt idx="16">
                  <c:v>11.2</c:v>
                </c:pt>
                <c:pt idx="17">
                  <c:v>10.3</c:v>
                </c:pt>
                <c:pt idx="18">
                  <c:v>9.5</c:v>
                </c:pt>
              </c:numCache>
            </c:numRef>
          </c:val>
          <c:extLst>
            <c:ext xmlns:c16="http://schemas.microsoft.com/office/drawing/2014/chart" uri="{C3380CC4-5D6E-409C-BE32-E72D297353CC}">
              <c16:uniqueId val="{0000002C-AC26-47F5-BAE1-66DA0B9A7A37}"/>
            </c:ext>
          </c:extLst>
        </c:ser>
        <c:ser>
          <c:idx val="4"/>
          <c:order val="4"/>
          <c:tx>
            <c:strRef>
              <c:f>Q2地区別時系列!$H$39</c:f>
              <c:strCache>
                <c:ptCount val="1"/>
                <c:pt idx="0">
                  <c:v>パソコン</c:v>
                </c:pt>
              </c:strCache>
            </c:strRef>
          </c:tx>
          <c:spPr>
            <a:solidFill>
              <a:srgbClr val="FF66FF"/>
            </a:solidFill>
            <a:ln w="12700">
              <a:noFill/>
              <a:prstDash val="solid"/>
            </a:ln>
          </c:spPr>
          <c:invertIfNegative val="0"/>
          <c:dLbls>
            <c:numFmt formatCode="0.0_ " sourceLinked="0"/>
            <c:spPr>
              <a:noFill/>
              <a:ln w="25400">
                <a:noFill/>
              </a:ln>
            </c:spPr>
            <c:txPr>
              <a:bodyPr wrap="square" lIns="38100" tIns="19050" rIns="38100" bIns="19050" anchor="ctr">
                <a:spAutoFit/>
              </a:bodyPr>
              <a:lstStyle/>
              <a:p>
                <a:pPr>
                  <a:defRPr sz="11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Q2地区別時系列!$C$40:$C$58</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Q2地区別時系列!$H$40:$H$58</c:f>
              <c:numCache>
                <c:formatCode>[=0]"-";[&lt;&gt;0]0.0;General</c:formatCode>
                <c:ptCount val="19"/>
                <c:pt idx="0">
                  <c:v>56.61</c:v>
                </c:pt>
                <c:pt idx="1">
                  <c:v>61.79</c:v>
                </c:pt>
                <c:pt idx="2">
                  <c:v>59.38</c:v>
                </c:pt>
                <c:pt idx="3">
                  <c:v>67.58</c:v>
                </c:pt>
                <c:pt idx="4">
                  <c:v>77.44</c:v>
                </c:pt>
                <c:pt idx="5">
                  <c:v>81.7</c:v>
                </c:pt>
                <c:pt idx="6">
                  <c:v>77.13</c:v>
                </c:pt>
                <c:pt idx="7">
                  <c:v>72.78</c:v>
                </c:pt>
                <c:pt idx="8">
                  <c:v>69.069999999999993</c:v>
                </c:pt>
                <c:pt idx="9">
                  <c:v>68.099999999999994</c:v>
                </c:pt>
                <c:pt idx="10">
                  <c:v>61.02</c:v>
                </c:pt>
                <c:pt idx="11">
                  <c:v>59.3</c:v>
                </c:pt>
                <c:pt idx="12">
                  <c:v>66.599999999999994</c:v>
                </c:pt>
                <c:pt idx="13">
                  <c:v>59</c:v>
                </c:pt>
                <c:pt idx="14">
                  <c:v>64.900000000000006</c:v>
                </c:pt>
                <c:pt idx="15">
                  <c:v>73.3</c:v>
                </c:pt>
                <c:pt idx="16">
                  <c:v>71.5</c:v>
                </c:pt>
                <c:pt idx="17">
                  <c:v>68.900000000000006</c:v>
                </c:pt>
                <c:pt idx="18">
                  <c:v>68.900000000000006</c:v>
                </c:pt>
              </c:numCache>
            </c:numRef>
          </c:val>
          <c:extLst>
            <c:ext xmlns:c16="http://schemas.microsoft.com/office/drawing/2014/chart" uri="{C3380CC4-5D6E-409C-BE32-E72D297353CC}">
              <c16:uniqueId val="{0000002D-AC26-47F5-BAE1-66DA0B9A7A37}"/>
            </c:ext>
          </c:extLst>
        </c:ser>
        <c:ser>
          <c:idx val="5"/>
          <c:order val="5"/>
          <c:tx>
            <c:strRef>
              <c:f>Q2地区別時系列!$I$39</c:f>
              <c:strCache>
                <c:ptCount val="1"/>
                <c:pt idx="0">
                  <c:v>タブレット端末</c:v>
                </c:pt>
              </c:strCache>
            </c:strRef>
          </c:tx>
          <c:spPr>
            <a:solidFill>
              <a:srgbClr val="FFC000"/>
            </a:solidFill>
            <a:ln w="12700">
              <a:noFill/>
              <a:prstDash val="solid"/>
            </a:ln>
          </c:spPr>
          <c:invertIfNegative val="0"/>
          <c:dLbls>
            <c:numFmt formatCode="0.0_);[Red]\(0.0\)" sourceLinked="0"/>
            <c:spPr>
              <a:noFill/>
              <a:ln w="25400">
                <a:noFill/>
              </a:ln>
            </c:spPr>
            <c:txPr>
              <a:bodyPr wrap="square" lIns="38100" tIns="19050" rIns="38100" bIns="19050" anchor="ctr">
                <a:spAutoFit/>
              </a:bodyPr>
              <a:lstStyle/>
              <a:p>
                <a:pPr>
                  <a:defRPr sz="11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Q2地区別時系列!$C$40:$C$58</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Q2地区別時系列!$I$40:$I$58</c:f>
              <c:numCache>
                <c:formatCode>General</c:formatCode>
                <c:ptCount val="19"/>
                <c:pt idx="8" formatCode="[=0]&quot;-&quot;;[&lt;&gt;0]0.0;General">
                  <c:v>18.18</c:v>
                </c:pt>
                <c:pt idx="9" formatCode="[=0]&quot;-&quot;;[&lt;&gt;0]0.0;General">
                  <c:v>20.62</c:v>
                </c:pt>
                <c:pt idx="10" formatCode="[=0]&quot;-&quot;;[&lt;&gt;0]0.0;General">
                  <c:v>24.87</c:v>
                </c:pt>
                <c:pt idx="11" formatCode="[=0]&quot;-&quot;;[&lt;&gt;0]0.0;General">
                  <c:v>25</c:v>
                </c:pt>
                <c:pt idx="12" formatCode="[=0]&quot;-&quot;;[&lt;&gt;0]0.0;General">
                  <c:v>29.9</c:v>
                </c:pt>
                <c:pt idx="13" formatCode="[=0]&quot;-&quot;;[&lt;&gt;0]0.0;General">
                  <c:v>28.8</c:v>
                </c:pt>
                <c:pt idx="14" formatCode="[=0]&quot;-&quot;;[&lt;&gt;0]0.0;General">
                  <c:v>26.4</c:v>
                </c:pt>
                <c:pt idx="15" formatCode="[=0]&quot;-&quot;;[&lt;&gt;0]0.0;General">
                  <c:v>36.1</c:v>
                </c:pt>
                <c:pt idx="16" formatCode="[=0]&quot;-&quot;;[&lt;&gt;0]0.0;General">
                  <c:v>36.299999999999997</c:v>
                </c:pt>
                <c:pt idx="17" formatCode="[=0]&quot;-&quot;;[&lt;&gt;0]0.0;General">
                  <c:v>35.5</c:v>
                </c:pt>
                <c:pt idx="18" formatCode="[=0]&quot;-&quot;;[&lt;&gt;0]0.0;General">
                  <c:v>37.9</c:v>
                </c:pt>
              </c:numCache>
            </c:numRef>
          </c:val>
          <c:extLst>
            <c:ext xmlns:c16="http://schemas.microsoft.com/office/drawing/2014/chart" uri="{C3380CC4-5D6E-409C-BE32-E72D297353CC}">
              <c16:uniqueId val="{0000002E-AC26-47F5-BAE1-66DA0B9A7A37}"/>
            </c:ext>
          </c:extLst>
        </c:ser>
        <c:ser>
          <c:idx val="6"/>
          <c:order val="6"/>
          <c:tx>
            <c:strRef>
              <c:f>Q2地区別時系列!$J$39</c:f>
              <c:strCache>
                <c:ptCount val="1"/>
                <c:pt idx="0">
                  <c:v>携帯／スマホ</c:v>
                </c:pt>
              </c:strCache>
            </c:strRef>
          </c:tx>
          <c:spPr>
            <a:solidFill>
              <a:srgbClr val="FF0000"/>
            </a:solidFill>
            <a:ln>
              <a:noFill/>
            </a:ln>
          </c:spPr>
          <c:invertIfNegative val="0"/>
          <c:dLbls>
            <c:numFmt formatCode="[=0]&quot;-&quot;;[&lt;&gt;0]0.0;General" sourceLinked="0"/>
            <c:spPr>
              <a:noFill/>
              <a:ln>
                <a:noFill/>
              </a:ln>
              <a:effectLst/>
            </c:spPr>
            <c:txPr>
              <a:bodyPr wrap="square" lIns="38100" tIns="19050" rIns="38100" bIns="19050" anchor="ctr">
                <a:spAutoFit/>
              </a:bodyPr>
              <a:lstStyle/>
              <a:p>
                <a:pPr>
                  <a:defRPr sz="11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Q2地区別時系列!$C$40:$C$58</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Q2地区別時系列!$J$40:$J$58</c:f>
              <c:numCache>
                <c:formatCode>[=0]"-";[&lt;&gt;0]0.0;General</c:formatCode>
                <c:ptCount val="19"/>
                <c:pt idx="0">
                  <c:v>10.95</c:v>
                </c:pt>
                <c:pt idx="1">
                  <c:v>14.12</c:v>
                </c:pt>
                <c:pt idx="2">
                  <c:v>17.670000000000002</c:v>
                </c:pt>
                <c:pt idx="3">
                  <c:v>18.07</c:v>
                </c:pt>
                <c:pt idx="4">
                  <c:v>25.23</c:v>
                </c:pt>
                <c:pt idx="5">
                  <c:v>32.04</c:v>
                </c:pt>
                <c:pt idx="6">
                  <c:v>40.380000000000003</c:v>
                </c:pt>
                <c:pt idx="7">
                  <c:v>50.56</c:v>
                </c:pt>
                <c:pt idx="8">
                  <c:v>73.959999999999994</c:v>
                </c:pt>
                <c:pt idx="9">
                  <c:v>80.260000000000005</c:v>
                </c:pt>
                <c:pt idx="10">
                  <c:v>90.65</c:v>
                </c:pt>
                <c:pt idx="11">
                  <c:v>90.2</c:v>
                </c:pt>
                <c:pt idx="12">
                  <c:v>103.1</c:v>
                </c:pt>
                <c:pt idx="13">
                  <c:v>117.6</c:v>
                </c:pt>
                <c:pt idx="14">
                  <c:v>121.2</c:v>
                </c:pt>
                <c:pt idx="15">
                  <c:v>139.19999999999999</c:v>
                </c:pt>
                <c:pt idx="16">
                  <c:v>146.9</c:v>
                </c:pt>
                <c:pt idx="17">
                  <c:v>151.6</c:v>
                </c:pt>
                <c:pt idx="18">
                  <c:v>161.69999999999999</c:v>
                </c:pt>
              </c:numCache>
            </c:numRef>
          </c:val>
          <c:extLst>
            <c:ext xmlns:c16="http://schemas.microsoft.com/office/drawing/2014/chart" uri="{C3380CC4-5D6E-409C-BE32-E72D297353CC}">
              <c16:uniqueId val="{0000002F-AC26-47F5-BAE1-66DA0B9A7A37}"/>
            </c:ext>
          </c:extLst>
        </c:ser>
        <c:ser>
          <c:idx val="7"/>
          <c:order val="7"/>
          <c:tx>
            <c:strRef>
              <c:f>Q2地区別時系列!$L$39</c:f>
              <c:strCache>
                <c:ptCount val="1"/>
                <c:pt idx="0">
                  <c:v>7メディア合計</c:v>
                </c:pt>
              </c:strCache>
            </c:strRef>
          </c:tx>
          <c:spPr>
            <a:solidFill>
              <a:schemeClr val="bg1">
                <a:alpha val="0"/>
              </a:schemeClr>
            </a:solidFill>
          </c:spPr>
          <c:invertIfNegative val="0"/>
          <c:dLbls>
            <c:spPr>
              <a:noFill/>
              <a:ln>
                <a:noFill/>
              </a:ln>
              <a:effectLst/>
            </c:spPr>
            <c:txPr>
              <a:bodyPr wrap="square" lIns="38100" tIns="19050" rIns="38100" bIns="19050" anchor="ctr">
                <a:spAutoFit/>
              </a:bodyPr>
              <a:lstStyle/>
              <a:p>
                <a:pPr>
                  <a:defRPr b="1">
                    <a:solidFill>
                      <a:srgbClr val="FF0000"/>
                    </a:solidFill>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Q2地区別時系列!$L$40:$L$58</c:f>
              <c:numCache>
                <c:formatCode>[=0]"-";[&lt;&gt;0]0.0;General</c:formatCode>
                <c:ptCount val="19"/>
                <c:pt idx="0">
                  <c:v>335.2</c:v>
                </c:pt>
                <c:pt idx="1">
                  <c:v>324.89</c:v>
                </c:pt>
                <c:pt idx="2">
                  <c:v>319.29000000000002</c:v>
                </c:pt>
                <c:pt idx="3">
                  <c:v>323.87999999999994</c:v>
                </c:pt>
                <c:pt idx="4">
                  <c:v>347.94000000000005</c:v>
                </c:pt>
                <c:pt idx="5">
                  <c:v>349.99</c:v>
                </c:pt>
                <c:pt idx="6">
                  <c:v>351.4</c:v>
                </c:pt>
                <c:pt idx="7">
                  <c:v>353.05</c:v>
                </c:pt>
                <c:pt idx="8">
                  <c:v>385.56999999999994</c:v>
                </c:pt>
                <c:pt idx="9">
                  <c:v>383.68</c:v>
                </c:pt>
                <c:pt idx="10">
                  <c:v>393.76</c:v>
                </c:pt>
                <c:pt idx="11">
                  <c:v>378</c:v>
                </c:pt>
                <c:pt idx="12">
                  <c:v>396</c:v>
                </c:pt>
                <c:pt idx="13">
                  <c:v>411.6</c:v>
                </c:pt>
                <c:pt idx="14">
                  <c:v>411.7</c:v>
                </c:pt>
                <c:pt idx="15">
                  <c:v>450.90000000000003</c:v>
                </c:pt>
                <c:pt idx="16">
                  <c:v>445.5</c:v>
                </c:pt>
                <c:pt idx="17">
                  <c:v>443.5</c:v>
                </c:pt>
                <c:pt idx="18">
                  <c:v>432.7</c:v>
                </c:pt>
              </c:numCache>
            </c:numRef>
          </c:val>
          <c:extLst>
            <c:ext xmlns:c16="http://schemas.microsoft.com/office/drawing/2014/chart" uri="{C3380CC4-5D6E-409C-BE32-E72D297353CC}">
              <c16:uniqueId val="{00000030-AC26-47F5-BAE1-66DA0B9A7A37}"/>
            </c:ext>
          </c:extLst>
        </c:ser>
        <c:dLbls>
          <c:showLegendKey val="0"/>
          <c:showVal val="0"/>
          <c:showCatName val="0"/>
          <c:showSerName val="0"/>
          <c:showPercent val="0"/>
          <c:showBubbleSize val="0"/>
        </c:dLbls>
        <c:gapWidth val="50"/>
        <c:overlap val="100"/>
        <c:axId val="-591921200"/>
        <c:axId val="-591923376"/>
      </c:barChart>
      <c:catAx>
        <c:axId val="-591921200"/>
        <c:scaling>
          <c:orientation val="maxMin"/>
        </c:scaling>
        <c:delete val="0"/>
        <c:axPos val="l"/>
        <c:numFmt formatCode="General" sourceLinked="0"/>
        <c:majorTickMark val="in"/>
        <c:minorTickMark val="none"/>
        <c:tickLblPos val="nextTo"/>
        <c:spPr>
          <a:ln w="3175">
            <a:solidFill>
              <a:srgbClr val="000000"/>
            </a:solidFill>
            <a:prstDash val="solid"/>
          </a:ln>
        </c:spPr>
        <c:txPr>
          <a:bodyPr rot="0" vert="horz"/>
          <a:lstStyle/>
          <a:p>
            <a:pPr>
              <a:defRPr sz="1200"/>
            </a:pPr>
            <a:endParaRPr lang="ja-JP"/>
          </a:p>
        </c:txPr>
        <c:crossAx val="-591923376"/>
        <c:crosses val="autoZero"/>
        <c:auto val="1"/>
        <c:lblAlgn val="ctr"/>
        <c:lblOffset val="100"/>
        <c:tickLblSkip val="1"/>
        <c:tickMarkSkip val="1"/>
        <c:noMultiLvlLbl val="0"/>
      </c:catAx>
      <c:valAx>
        <c:axId val="-591923376"/>
        <c:scaling>
          <c:orientation val="minMax"/>
          <c:max val="500"/>
          <c:min val="0"/>
        </c:scaling>
        <c:delete val="0"/>
        <c:axPos val="t"/>
        <c:majorGridlines>
          <c:spPr>
            <a:ln w="3175">
              <a:solidFill>
                <a:srgbClr val="000000"/>
              </a:solidFill>
              <a:prstDash val="solid"/>
            </a:ln>
          </c:spPr>
        </c:majorGridlines>
        <c:numFmt formatCode="#,##0&quot;分&quot;" sourceLinked="0"/>
        <c:majorTickMark val="in"/>
        <c:minorTickMark val="none"/>
        <c:tickLblPos val="nextTo"/>
        <c:spPr>
          <a:ln w="3175">
            <a:solidFill>
              <a:srgbClr val="000000"/>
            </a:solidFill>
            <a:prstDash val="solid"/>
          </a:ln>
        </c:spPr>
        <c:txPr>
          <a:bodyPr rot="0" vert="horz"/>
          <a:lstStyle/>
          <a:p>
            <a:pPr>
              <a:defRPr/>
            </a:pPr>
            <a:endParaRPr lang="ja-JP"/>
          </a:p>
        </c:txPr>
        <c:crossAx val="-591921200"/>
        <c:crosses val="autoZero"/>
        <c:crossBetween val="between"/>
        <c:majorUnit val="100"/>
      </c:valAx>
      <c:spPr>
        <a:noFill/>
        <a:ln w="12700">
          <a:solidFill>
            <a:srgbClr val="808080"/>
          </a:solidFill>
          <a:prstDash val="solid"/>
        </a:ln>
      </c:spPr>
    </c:plotArea>
    <c:legend>
      <c:legendPos val="r"/>
      <c:legendEntry>
        <c:idx val="7"/>
        <c:delete val="1"/>
      </c:legendEntry>
      <c:layout>
        <c:manualLayout>
          <c:xMode val="edge"/>
          <c:yMode val="edge"/>
          <c:x val="0.14570111111111111"/>
          <c:y val="0.91037862442946516"/>
          <c:w val="0.70116788888888881"/>
          <c:h val="3.7799305555555551E-2"/>
        </c:manualLayout>
      </c:layout>
      <c:overlay val="0"/>
      <c:spPr>
        <a:solidFill>
          <a:srgbClr val="FFFFFF"/>
        </a:solidFill>
        <a:ln w="3175">
          <a:solidFill>
            <a:srgbClr val="000000"/>
          </a:solidFill>
          <a:prstDash val="solid"/>
        </a:ln>
      </c:spPr>
      <c:txPr>
        <a:bodyPr/>
        <a:lstStyle/>
        <a:p>
          <a:pPr>
            <a:defRPr sz="1270"/>
          </a:pPr>
          <a:endParaRPr lang="ja-JP"/>
        </a:p>
      </c:txPr>
    </c:legend>
    <c:plotVisOnly val="1"/>
    <c:dispBlanksAs val="gap"/>
    <c:showDLblsOverMax val="0"/>
  </c:chart>
  <c:spPr>
    <a:noFill/>
    <a:ln w="9525">
      <a:noFill/>
    </a:ln>
  </c:spPr>
  <c:txPr>
    <a:bodyPr/>
    <a:lstStyle/>
    <a:p>
      <a:pPr>
        <a:defRPr sz="1425"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781619232798174"/>
          <c:y val="0.10451374369298724"/>
          <c:w val="0.70820799999999995"/>
          <c:h val="0.80779201388888888"/>
        </c:manualLayout>
      </c:layout>
      <c:barChart>
        <c:barDir val="bar"/>
        <c:grouping val="percentStacked"/>
        <c:varyColors val="0"/>
        <c:ser>
          <c:idx val="0"/>
          <c:order val="0"/>
          <c:tx>
            <c:strRef>
              <c:f>Q2地区別時系列割合!$D$80</c:f>
              <c:strCache>
                <c:ptCount val="1"/>
                <c:pt idx="0">
                  <c:v>テレビ</c:v>
                </c:pt>
              </c:strCache>
            </c:strRef>
          </c:tx>
          <c:spPr>
            <a:solidFill>
              <a:srgbClr val="000080"/>
            </a:solidFill>
            <a:ln w="12700">
              <a:noFill/>
              <a:prstDash val="solid"/>
            </a:ln>
          </c:spPr>
          <c:invertIfNegative val="0"/>
          <c:dLbls>
            <c:numFmt formatCode="[=0]&quot;-&quot;;[&lt;&gt;0]0.0;General" sourceLinked="0"/>
            <c:spPr>
              <a:noFill/>
              <a:ln w="25400">
                <a:noFill/>
              </a:ln>
            </c:spPr>
            <c:txPr>
              <a:bodyPr/>
              <a:lstStyle/>
              <a:p>
                <a:pPr>
                  <a:defRPr sz="1100" b="0" i="0" u="none" strike="noStrike" baseline="0">
                    <a:solidFill>
                      <a:schemeClr val="bg1"/>
                    </a:solidFill>
                    <a:latin typeface="HGPｺﾞｼｯｸE" panose="020B0900000000000000" pitchFamily="50" charset="-128"/>
                    <a:ea typeface="HGPｺﾞｼｯｸE" panose="020B0900000000000000" pitchFamily="50" charset="-128"/>
                    <a:cs typeface="HGP創英角ｺﾞｼｯｸUB"/>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Q2地区別時系列割合!$C$81:$C$99</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Q2地区別時系列割合!$D$81:$D$99</c:f>
              <c:numCache>
                <c:formatCode>[=0]"-";[&lt;&gt;0]0.0;General</c:formatCode>
                <c:ptCount val="19"/>
                <c:pt idx="0">
                  <c:v>51.3</c:v>
                </c:pt>
                <c:pt idx="1">
                  <c:v>50.4</c:v>
                </c:pt>
                <c:pt idx="2">
                  <c:v>50.5</c:v>
                </c:pt>
                <c:pt idx="3">
                  <c:v>50.5</c:v>
                </c:pt>
                <c:pt idx="4">
                  <c:v>49.6</c:v>
                </c:pt>
                <c:pt idx="5">
                  <c:v>46.1</c:v>
                </c:pt>
                <c:pt idx="6">
                  <c:v>45.9</c:v>
                </c:pt>
                <c:pt idx="7">
                  <c:v>42.9</c:v>
                </c:pt>
                <c:pt idx="8">
                  <c:v>40.700000000000003</c:v>
                </c:pt>
                <c:pt idx="9">
                  <c:v>39.9</c:v>
                </c:pt>
                <c:pt idx="10">
                  <c:v>38.9</c:v>
                </c:pt>
                <c:pt idx="11">
                  <c:v>39</c:v>
                </c:pt>
                <c:pt idx="12">
                  <c:v>36.4</c:v>
                </c:pt>
                <c:pt idx="13">
                  <c:v>37.4</c:v>
                </c:pt>
                <c:pt idx="14">
                  <c:v>35</c:v>
                </c:pt>
                <c:pt idx="15">
                  <c:v>33.299999999999997</c:v>
                </c:pt>
                <c:pt idx="16">
                  <c:v>32.200000000000003</c:v>
                </c:pt>
                <c:pt idx="17">
                  <c:v>30.5</c:v>
                </c:pt>
                <c:pt idx="18">
                  <c:v>28.3</c:v>
                </c:pt>
              </c:numCache>
            </c:numRef>
          </c:val>
          <c:extLst>
            <c:ext xmlns:c16="http://schemas.microsoft.com/office/drawing/2014/chart" uri="{C3380CC4-5D6E-409C-BE32-E72D297353CC}">
              <c16:uniqueId val="{00000000-8376-408B-9105-A7BEB302F468}"/>
            </c:ext>
          </c:extLst>
        </c:ser>
        <c:ser>
          <c:idx val="1"/>
          <c:order val="1"/>
          <c:tx>
            <c:strRef>
              <c:f>Q2地区別時系列割合!$E$80</c:f>
              <c:strCache>
                <c:ptCount val="1"/>
                <c:pt idx="0">
                  <c:v>ラジオ</c:v>
                </c:pt>
              </c:strCache>
            </c:strRef>
          </c:tx>
          <c:spPr>
            <a:solidFill>
              <a:srgbClr val="0000FF"/>
            </a:solidFill>
            <a:ln w="12700">
              <a:noFill/>
              <a:prstDash val="solid"/>
            </a:ln>
          </c:spPr>
          <c:invertIfNegative val="0"/>
          <c:dLbls>
            <c:numFmt formatCode="[=0]&quot;-&quot;;[&lt;&gt;0]0.0;General" sourceLinked="0"/>
            <c:spPr>
              <a:noFill/>
              <a:ln w="25400">
                <a:noFill/>
              </a:ln>
            </c:spPr>
            <c:txPr>
              <a:bodyPr/>
              <a:lstStyle/>
              <a:p>
                <a:pPr>
                  <a:defRPr sz="1100" b="0" i="0" u="none" strike="noStrike" baseline="0">
                    <a:solidFill>
                      <a:schemeClr val="bg1"/>
                    </a:solidFill>
                    <a:latin typeface="HGPｺﾞｼｯｸE" panose="020B0900000000000000" pitchFamily="50" charset="-128"/>
                    <a:ea typeface="HGPｺﾞｼｯｸE" panose="020B0900000000000000" pitchFamily="50" charset="-128"/>
                    <a:cs typeface="HGP創英角ｺﾞｼｯｸUB"/>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Q2地区別時系列割合!$C$81:$C$99</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Q2地区別時系列割合!$E$81:$E$99</c:f>
              <c:numCache>
                <c:formatCode>[=0]"-";[&lt;&gt;0]0.0;General</c:formatCode>
                <c:ptCount val="19"/>
                <c:pt idx="0">
                  <c:v>13.1</c:v>
                </c:pt>
                <c:pt idx="1">
                  <c:v>12.1</c:v>
                </c:pt>
                <c:pt idx="2">
                  <c:v>11</c:v>
                </c:pt>
                <c:pt idx="3">
                  <c:v>9.6</c:v>
                </c:pt>
                <c:pt idx="4">
                  <c:v>8.1999999999999993</c:v>
                </c:pt>
                <c:pt idx="5">
                  <c:v>9.4</c:v>
                </c:pt>
                <c:pt idx="6">
                  <c:v>9.1</c:v>
                </c:pt>
                <c:pt idx="7">
                  <c:v>10</c:v>
                </c:pt>
                <c:pt idx="8">
                  <c:v>7.9</c:v>
                </c:pt>
                <c:pt idx="9">
                  <c:v>7.5</c:v>
                </c:pt>
                <c:pt idx="10">
                  <c:v>7.6</c:v>
                </c:pt>
                <c:pt idx="11">
                  <c:v>6.5</c:v>
                </c:pt>
                <c:pt idx="12">
                  <c:v>6.1</c:v>
                </c:pt>
                <c:pt idx="13">
                  <c:v>6.1</c:v>
                </c:pt>
                <c:pt idx="14">
                  <c:v>7</c:v>
                </c:pt>
                <c:pt idx="15">
                  <c:v>6.4</c:v>
                </c:pt>
                <c:pt idx="16">
                  <c:v>5.2</c:v>
                </c:pt>
                <c:pt idx="17">
                  <c:v>6.3</c:v>
                </c:pt>
                <c:pt idx="18">
                  <c:v>5.3</c:v>
                </c:pt>
              </c:numCache>
            </c:numRef>
          </c:val>
          <c:extLst>
            <c:ext xmlns:c16="http://schemas.microsoft.com/office/drawing/2014/chart" uri="{C3380CC4-5D6E-409C-BE32-E72D297353CC}">
              <c16:uniqueId val="{00000001-8376-408B-9105-A7BEB302F468}"/>
            </c:ext>
          </c:extLst>
        </c:ser>
        <c:ser>
          <c:idx val="2"/>
          <c:order val="2"/>
          <c:tx>
            <c:strRef>
              <c:f>Q2地区別時系列割合!$F$80</c:f>
              <c:strCache>
                <c:ptCount val="1"/>
                <c:pt idx="0">
                  <c:v>新聞</c:v>
                </c:pt>
              </c:strCache>
            </c:strRef>
          </c:tx>
          <c:spPr>
            <a:solidFill>
              <a:srgbClr val="008000"/>
            </a:solidFill>
            <a:ln w="12700">
              <a:noFill/>
              <a:prstDash val="solid"/>
            </a:ln>
          </c:spPr>
          <c:invertIfNegative val="0"/>
          <c:dLbls>
            <c:numFmt formatCode="[=0]&quot;-&quot;;[&lt;&gt;0]0.0;General" sourceLinked="0"/>
            <c:spPr>
              <a:noFill/>
              <a:ln w="25400">
                <a:noFill/>
              </a:ln>
            </c:spPr>
            <c:txPr>
              <a:bodyPr/>
              <a:lstStyle/>
              <a:p>
                <a:pPr>
                  <a:defRPr sz="1100" b="0" i="0" u="none" strike="noStrike" baseline="0">
                    <a:solidFill>
                      <a:schemeClr val="bg1"/>
                    </a:solidFill>
                    <a:latin typeface="HGPｺﾞｼｯｸE" panose="020B0900000000000000" pitchFamily="50" charset="-128"/>
                    <a:ea typeface="HGPｺﾞｼｯｸE" panose="020B0900000000000000" pitchFamily="50" charset="-128"/>
                    <a:cs typeface="HGP創英角ｺﾞｼｯｸUB"/>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Q2地区別時系列割合!$C$81:$C$99</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Q2地区別時系列割合!$F$81:$F$99</c:f>
              <c:numCache>
                <c:formatCode>[=0]"-";[&lt;&gt;0]0.0;General</c:formatCode>
                <c:ptCount val="19"/>
                <c:pt idx="0">
                  <c:v>9.6</c:v>
                </c:pt>
                <c:pt idx="1">
                  <c:v>8.6999999999999993</c:v>
                </c:pt>
                <c:pt idx="2">
                  <c:v>8.9</c:v>
                </c:pt>
                <c:pt idx="3">
                  <c:v>8</c:v>
                </c:pt>
                <c:pt idx="4">
                  <c:v>8</c:v>
                </c:pt>
                <c:pt idx="5">
                  <c:v>6.6</c:v>
                </c:pt>
                <c:pt idx="6">
                  <c:v>6.8</c:v>
                </c:pt>
                <c:pt idx="7">
                  <c:v>7.7</c:v>
                </c:pt>
                <c:pt idx="8">
                  <c:v>6.1</c:v>
                </c:pt>
                <c:pt idx="9">
                  <c:v>5.2</c:v>
                </c:pt>
                <c:pt idx="10">
                  <c:v>5.2</c:v>
                </c:pt>
                <c:pt idx="11">
                  <c:v>5.2</c:v>
                </c:pt>
                <c:pt idx="12">
                  <c:v>4</c:v>
                </c:pt>
                <c:pt idx="13">
                  <c:v>4</c:v>
                </c:pt>
                <c:pt idx="14">
                  <c:v>3.6</c:v>
                </c:pt>
                <c:pt idx="15">
                  <c:v>3.2</c:v>
                </c:pt>
                <c:pt idx="16">
                  <c:v>2.9</c:v>
                </c:pt>
                <c:pt idx="17">
                  <c:v>3.1</c:v>
                </c:pt>
                <c:pt idx="18">
                  <c:v>2.1</c:v>
                </c:pt>
              </c:numCache>
            </c:numRef>
          </c:val>
          <c:extLst>
            <c:ext xmlns:c16="http://schemas.microsoft.com/office/drawing/2014/chart" uri="{C3380CC4-5D6E-409C-BE32-E72D297353CC}">
              <c16:uniqueId val="{00000002-8376-408B-9105-A7BEB302F468}"/>
            </c:ext>
          </c:extLst>
        </c:ser>
        <c:ser>
          <c:idx val="3"/>
          <c:order val="3"/>
          <c:tx>
            <c:strRef>
              <c:f>Q2地区別時系列割合!$G$80</c:f>
              <c:strCache>
                <c:ptCount val="1"/>
                <c:pt idx="0">
                  <c:v>雑誌</c:v>
                </c:pt>
              </c:strCache>
            </c:strRef>
          </c:tx>
          <c:spPr>
            <a:solidFill>
              <a:srgbClr val="00FF00"/>
            </a:solidFill>
            <a:ln w="12700">
              <a:noFill/>
              <a:prstDash val="solid"/>
            </a:ln>
          </c:spPr>
          <c:invertIfNegative val="0"/>
          <c:dLbls>
            <c:dLbl>
              <c:idx val="15"/>
              <c:layout>
                <c:manualLayout>
                  <c:x val="4.1753653444675902E-3"/>
                  <c:y val="1.177293308500293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376-408B-9105-A7BEB302F468}"/>
                </c:ext>
              </c:extLst>
            </c:dLbl>
            <c:dLbl>
              <c:idx val="16"/>
              <c:layout>
                <c:manualLayout>
                  <c:x val="3.080714725816446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76-408B-9105-A7BEB302F468}"/>
                </c:ext>
              </c:extLst>
            </c:dLbl>
            <c:dLbl>
              <c:idx val="18"/>
              <c:layout>
                <c:manualLayout>
                  <c:x val="2.7835768963117096E-3"/>
                  <c:y val="1.177293308500293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376-408B-9105-A7BEB302F468}"/>
                </c:ext>
              </c:extLst>
            </c:dLbl>
            <c:numFmt formatCode="[=0]&quot;-&quot;;[&lt;&gt;0]0.0;General" sourceLinked="0"/>
            <c:spPr>
              <a:noFill/>
              <a:ln w="25400">
                <a:noFill/>
              </a:ln>
            </c:spPr>
            <c:txPr>
              <a:bodyPr anchor="ctr" anchorCtr="0"/>
              <a:lstStyle/>
              <a:p>
                <a:pPr algn="ctr">
                  <a:defRPr sz="11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Q2地区別時系列割合!$C$81:$C$99</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Q2地区別時系列割合!$G$81:$G$99</c:f>
              <c:numCache>
                <c:formatCode>[=0]"-";[&lt;&gt;0]0.0;General</c:formatCode>
                <c:ptCount val="19"/>
                <c:pt idx="0">
                  <c:v>5.9</c:v>
                </c:pt>
                <c:pt idx="1">
                  <c:v>5.5</c:v>
                </c:pt>
                <c:pt idx="2">
                  <c:v>5.4</c:v>
                </c:pt>
                <c:pt idx="3">
                  <c:v>5.4</c:v>
                </c:pt>
                <c:pt idx="4">
                  <c:v>4.5999999999999996</c:v>
                </c:pt>
                <c:pt idx="5">
                  <c:v>5.3</c:v>
                </c:pt>
                <c:pt idx="6">
                  <c:v>4.7</c:v>
                </c:pt>
                <c:pt idx="7">
                  <c:v>4.5</c:v>
                </c:pt>
                <c:pt idx="8">
                  <c:v>3.5</c:v>
                </c:pt>
                <c:pt idx="9">
                  <c:v>3.4</c:v>
                </c:pt>
                <c:pt idx="10">
                  <c:v>3.5</c:v>
                </c:pt>
                <c:pt idx="11">
                  <c:v>3.1</c:v>
                </c:pt>
                <c:pt idx="12">
                  <c:v>3.1</c:v>
                </c:pt>
                <c:pt idx="13">
                  <c:v>2.6</c:v>
                </c:pt>
                <c:pt idx="14">
                  <c:v>2.7</c:v>
                </c:pt>
                <c:pt idx="15">
                  <c:v>2.1</c:v>
                </c:pt>
                <c:pt idx="16">
                  <c:v>2.5</c:v>
                </c:pt>
                <c:pt idx="17">
                  <c:v>2.2999999999999998</c:v>
                </c:pt>
                <c:pt idx="18">
                  <c:v>2.2000000000000002</c:v>
                </c:pt>
              </c:numCache>
            </c:numRef>
          </c:val>
          <c:extLst>
            <c:ext xmlns:c16="http://schemas.microsoft.com/office/drawing/2014/chart" uri="{C3380CC4-5D6E-409C-BE32-E72D297353CC}">
              <c16:uniqueId val="{00000006-8376-408B-9105-A7BEB302F468}"/>
            </c:ext>
          </c:extLst>
        </c:ser>
        <c:ser>
          <c:idx val="4"/>
          <c:order val="4"/>
          <c:tx>
            <c:strRef>
              <c:f>Q2地区別時系列割合!$H$80</c:f>
              <c:strCache>
                <c:ptCount val="1"/>
                <c:pt idx="0">
                  <c:v>パソコン</c:v>
                </c:pt>
              </c:strCache>
            </c:strRef>
          </c:tx>
          <c:spPr>
            <a:solidFill>
              <a:srgbClr val="FF66FF"/>
            </a:solidFill>
            <a:ln w="12700">
              <a:noFill/>
              <a:prstDash val="solid"/>
            </a:ln>
          </c:spPr>
          <c:invertIfNegative val="0"/>
          <c:dLbls>
            <c:numFmt formatCode="[=0]&quot;-&quot;;[&lt;&gt;0]0.0;General" sourceLinked="0"/>
            <c:spPr>
              <a:noFill/>
              <a:ln w="25400">
                <a:noFill/>
              </a:ln>
            </c:spPr>
            <c:txPr>
              <a:bodyPr/>
              <a:lstStyle/>
              <a:p>
                <a:pPr>
                  <a:defRPr sz="11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Q2地区別時系列割合!$C$81:$C$99</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Q2地区別時系列割合!$H$81:$H$99</c:f>
              <c:numCache>
                <c:formatCode>[=0]"-";[&lt;&gt;0]0.0;General</c:formatCode>
                <c:ptCount val="19"/>
                <c:pt idx="0">
                  <c:v>16.899999999999999</c:v>
                </c:pt>
                <c:pt idx="1">
                  <c:v>19</c:v>
                </c:pt>
                <c:pt idx="2">
                  <c:v>18.600000000000001</c:v>
                </c:pt>
                <c:pt idx="3">
                  <c:v>20.9</c:v>
                </c:pt>
                <c:pt idx="4">
                  <c:v>22.3</c:v>
                </c:pt>
                <c:pt idx="5">
                  <c:v>23.3</c:v>
                </c:pt>
                <c:pt idx="6">
                  <c:v>21.9</c:v>
                </c:pt>
                <c:pt idx="7">
                  <c:v>20.6</c:v>
                </c:pt>
                <c:pt idx="8">
                  <c:v>17.899999999999999</c:v>
                </c:pt>
                <c:pt idx="9">
                  <c:v>17.7</c:v>
                </c:pt>
                <c:pt idx="10">
                  <c:v>15.5</c:v>
                </c:pt>
                <c:pt idx="11">
                  <c:v>15.7</c:v>
                </c:pt>
                <c:pt idx="12">
                  <c:v>16.8</c:v>
                </c:pt>
                <c:pt idx="13">
                  <c:v>14.3</c:v>
                </c:pt>
                <c:pt idx="14">
                  <c:v>15.8</c:v>
                </c:pt>
                <c:pt idx="15">
                  <c:v>16.3</c:v>
                </c:pt>
                <c:pt idx="16">
                  <c:v>16</c:v>
                </c:pt>
                <c:pt idx="17">
                  <c:v>15.5</c:v>
                </c:pt>
                <c:pt idx="18">
                  <c:v>15.9</c:v>
                </c:pt>
              </c:numCache>
            </c:numRef>
          </c:val>
          <c:extLst>
            <c:ext xmlns:c16="http://schemas.microsoft.com/office/drawing/2014/chart" uri="{C3380CC4-5D6E-409C-BE32-E72D297353CC}">
              <c16:uniqueId val="{00000007-8376-408B-9105-A7BEB302F468}"/>
            </c:ext>
          </c:extLst>
        </c:ser>
        <c:ser>
          <c:idx val="5"/>
          <c:order val="5"/>
          <c:tx>
            <c:strRef>
              <c:f>Q2地区別時系列割合!$I$80</c:f>
              <c:strCache>
                <c:ptCount val="1"/>
                <c:pt idx="0">
                  <c:v>タブレット端末</c:v>
                </c:pt>
              </c:strCache>
            </c:strRef>
          </c:tx>
          <c:spPr>
            <a:solidFill>
              <a:srgbClr val="FFC000"/>
            </a:solidFill>
            <a:ln w="12700">
              <a:noFill/>
              <a:prstDash val="solid"/>
            </a:ln>
          </c:spPr>
          <c:invertIfNegative val="0"/>
          <c:dLbls>
            <c:dLbl>
              <c:idx val="0"/>
              <c:layout>
                <c:manualLayout>
                  <c:x val="-8.350730688935281E-3"/>
                  <c:y val="1.3705497939375848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376-408B-9105-A7BEB302F468}"/>
                </c:ext>
              </c:extLst>
            </c:dLbl>
            <c:dLbl>
              <c:idx val="1"/>
              <c:layout>
                <c:manualLayout>
                  <c:x val="-5.5671537926235215E-3"/>
                  <c:y val="2.7410995878751696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376-408B-9105-A7BEB302F468}"/>
                </c:ext>
              </c:extLst>
            </c:dLbl>
            <c:numFmt formatCode="[=0]&quot;-&quot;;[&lt;&gt;0]0.0;General" sourceLinked="0"/>
            <c:spPr>
              <a:noFill/>
              <a:ln w="25400">
                <a:noFill/>
              </a:ln>
            </c:spPr>
            <c:txPr>
              <a:bodyPr/>
              <a:lstStyle/>
              <a:p>
                <a:pPr>
                  <a:defRPr sz="11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Q2地区別時系列割合!$C$81:$C$99</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Q2地区別時系列割合!$I$81:$I$99</c:f>
              <c:numCache>
                <c:formatCode>General</c:formatCode>
                <c:ptCount val="19"/>
                <c:pt idx="8" formatCode="[=0]&quot;-&quot;;[&lt;&gt;0]0.0;General">
                  <c:v>4.7</c:v>
                </c:pt>
                <c:pt idx="9" formatCode="[=0]&quot;-&quot;;[&lt;&gt;0]0.0;General">
                  <c:v>5.4</c:v>
                </c:pt>
                <c:pt idx="10" formatCode="[=0]&quot;-&quot;;[&lt;&gt;0]0.0;General">
                  <c:v>6.3</c:v>
                </c:pt>
                <c:pt idx="11" formatCode="[=0]&quot;-&quot;;[&lt;&gt;0]0.0;General">
                  <c:v>6.6</c:v>
                </c:pt>
                <c:pt idx="12" formatCode="[=0]&quot;-&quot;;[&lt;&gt;0]0.0;General">
                  <c:v>7.6</c:v>
                </c:pt>
                <c:pt idx="13" formatCode="[=0]&quot;-&quot;;[&lt;&gt;0]0.0;General">
                  <c:v>7</c:v>
                </c:pt>
                <c:pt idx="14" formatCode="[=0]&quot;-&quot;;[&lt;&gt;0]0.0;General">
                  <c:v>6.4</c:v>
                </c:pt>
                <c:pt idx="15" formatCode="[=0]&quot;-&quot;;[&lt;&gt;0]0.0;General">
                  <c:v>8</c:v>
                </c:pt>
                <c:pt idx="16" formatCode="[=0]&quot;-&quot;;[&lt;&gt;0]0.0;General">
                  <c:v>8.1</c:v>
                </c:pt>
                <c:pt idx="17" formatCode="[=0]&quot;-&quot;;[&lt;&gt;0]0.0;General">
                  <c:v>8</c:v>
                </c:pt>
                <c:pt idx="18" formatCode="[=0]&quot;-&quot;;[&lt;&gt;0]0.0;General">
                  <c:v>8.8000000000000007</c:v>
                </c:pt>
              </c:numCache>
            </c:numRef>
          </c:val>
          <c:extLst>
            <c:ext xmlns:c16="http://schemas.microsoft.com/office/drawing/2014/chart" uri="{C3380CC4-5D6E-409C-BE32-E72D297353CC}">
              <c16:uniqueId val="{0000000A-8376-408B-9105-A7BEB302F468}"/>
            </c:ext>
          </c:extLst>
        </c:ser>
        <c:ser>
          <c:idx val="6"/>
          <c:order val="6"/>
          <c:tx>
            <c:strRef>
              <c:f>Q2地区別時系列割合!$J$80</c:f>
              <c:strCache>
                <c:ptCount val="1"/>
                <c:pt idx="0">
                  <c:v>携帯／スマホ</c:v>
                </c:pt>
              </c:strCache>
            </c:strRef>
          </c:tx>
          <c:spPr>
            <a:solidFill>
              <a:srgbClr val="FF0000"/>
            </a:solidFill>
            <a:ln>
              <a:noFill/>
            </a:ln>
          </c:spPr>
          <c:invertIfNegative val="0"/>
          <c:dLbls>
            <c:numFmt formatCode="[=0]&quot;-&quot;;[&lt;&gt;0]0.0;General" sourceLinked="0"/>
            <c:spPr>
              <a:noFill/>
              <a:ln>
                <a:noFill/>
              </a:ln>
              <a:effectLst/>
            </c:spPr>
            <c:txPr>
              <a:bodyPr wrap="square" lIns="38100" tIns="19050" rIns="38100" bIns="19050" anchor="ctr">
                <a:spAutoFit/>
              </a:bodyPr>
              <a:lstStyle/>
              <a:p>
                <a:pPr>
                  <a:defRPr sz="1100">
                    <a:latin typeface="HGPｺﾞｼｯｸE" panose="020B0900000000000000" pitchFamily="50" charset="-128"/>
                    <a:ea typeface="HGPｺﾞｼｯｸE" panose="020B09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Q2地区別時系列割合!$C$81:$C$99</c:f>
              <c:numCache>
                <c:formatCode>General</c:formatCode>
                <c:ptCount val="19"/>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numCache>
            </c:numRef>
          </c:cat>
          <c:val>
            <c:numRef>
              <c:f>Q2地区別時系列割合!$J$81:$J$99</c:f>
              <c:numCache>
                <c:formatCode>[=0]"-";[&lt;&gt;0]0.0;General</c:formatCode>
                <c:ptCount val="19"/>
                <c:pt idx="0">
                  <c:v>3.3</c:v>
                </c:pt>
                <c:pt idx="1">
                  <c:v>4.3</c:v>
                </c:pt>
                <c:pt idx="2">
                  <c:v>5.5</c:v>
                </c:pt>
                <c:pt idx="3">
                  <c:v>5.6</c:v>
                </c:pt>
                <c:pt idx="4">
                  <c:v>7.3</c:v>
                </c:pt>
                <c:pt idx="5">
                  <c:v>9.1999999999999993</c:v>
                </c:pt>
                <c:pt idx="6">
                  <c:v>11.5</c:v>
                </c:pt>
                <c:pt idx="7">
                  <c:v>14.3</c:v>
                </c:pt>
                <c:pt idx="8">
                  <c:v>19.2</c:v>
                </c:pt>
                <c:pt idx="9">
                  <c:v>20.9</c:v>
                </c:pt>
                <c:pt idx="10">
                  <c:v>23</c:v>
                </c:pt>
                <c:pt idx="11">
                  <c:v>23.9</c:v>
                </c:pt>
                <c:pt idx="12">
                  <c:v>26</c:v>
                </c:pt>
                <c:pt idx="13">
                  <c:v>28.6</c:v>
                </c:pt>
                <c:pt idx="14">
                  <c:v>29.4</c:v>
                </c:pt>
                <c:pt idx="15">
                  <c:v>30.9</c:v>
                </c:pt>
                <c:pt idx="16">
                  <c:v>33</c:v>
                </c:pt>
                <c:pt idx="17">
                  <c:v>34.200000000000003</c:v>
                </c:pt>
                <c:pt idx="18">
                  <c:v>37.4</c:v>
                </c:pt>
              </c:numCache>
            </c:numRef>
          </c:val>
          <c:extLst>
            <c:ext xmlns:c16="http://schemas.microsoft.com/office/drawing/2014/chart" uri="{C3380CC4-5D6E-409C-BE32-E72D297353CC}">
              <c16:uniqueId val="{0000000B-8376-408B-9105-A7BEB302F468}"/>
            </c:ext>
          </c:extLst>
        </c:ser>
        <c:dLbls>
          <c:showLegendKey val="0"/>
          <c:showVal val="0"/>
          <c:showCatName val="0"/>
          <c:showSerName val="0"/>
          <c:showPercent val="0"/>
          <c:showBubbleSize val="0"/>
        </c:dLbls>
        <c:gapWidth val="50"/>
        <c:overlap val="100"/>
        <c:axId val="-591922832"/>
        <c:axId val="-591925552"/>
      </c:barChart>
      <c:catAx>
        <c:axId val="-591922832"/>
        <c:scaling>
          <c:orientation val="maxMin"/>
        </c:scaling>
        <c:delete val="0"/>
        <c:axPos val="l"/>
        <c:numFmt formatCode="General" sourceLinked="0"/>
        <c:majorTickMark val="in"/>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crossAx val="-591925552"/>
        <c:crosses val="autoZero"/>
        <c:auto val="1"/>
        <c:lblAlgn val="ctr"/>
        <c:lblOffset val="100"/>
        <c:noMultiLvlLbl val="0"/>
      </c:catAx>
      <c:valAx>
        <c:axId val="-591925552"/>
        <c:scaling>
          <c:orientation val="minMax"/>
          <c:max val="1"/>
          <c:min val="0"/>
        </c:scaling>
        <c:delete val="0"/>
        <c:axPos val="t"/>
        <c:majorGridlines>
          <c:spPr>
            <a:ln w="3175">
              <a:solidFill>
                <a:srgbClr val="000000"/>
              </a:solidFill>
              <a:prstDash val="solid"/>
            </a:ln>
          </c:spPr>
        </c:majorGridlines>
        <c:numFmt formatCode="0%" sourceLinked="0"/>
        <c:majorTickMark val="in"/>
        <c:minorTickMark val="none"/>
        <c:tickLblPos val="nextTo"/>
        <c:spPr>
          <a:ln w="3175">
            <a:solidFill>
              <a:srgbClr val="000000"/>
            </a:solidFill>
            <a:prstDash val="solid"/>
          </a:ln>
        </c:spPr>
        <c:txPr>
          <a:bodyPr rot="0" vert="horz"/>
          <a:lstStyle/>
          <a:p>
            <a:pPr>
              <a:defRPr sz="1425"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crossAx val="-591922832"/>
        <c:crosses val="autoZero"/>
        <c:crossBetween val="between"/>
      </c:valAx>
      <c:spPr>
        <a:noFill/>
        <a:ln w="12700">
          <a:solidFill>
            <a:srgbClr val="808080"/>
          </a:solidFill>
          <a:prstDash val="solid"/>
        </a:ln>
      </c:spPr>
    </c:plotArea>
    <c:legend>
      <c:legendPos val="r"/>
      <c:layout>
        <c:manualLayout>
          <c:xMode val="edge"/>
          <c:yMode val="edge"/>
          <c:x val="0.14791566666666667"/>
          <c:y val="0.91614953703703716"/>
          <c:w val="0.70715711111111113"/>
          <c:h val="3.5573726851851853E-2"/>
        </c:manualLayout>
      </c:layout>
      <c:overlay val="0"/>
      <c:spPr>
        <a:solidFill>
          <a:srgbClr val="FFFFFF"/>
        </a:solidFill>
        <a:ln w="3175">
          <a:solidFill>
            <a:srgbClr val="000000"/>
          </a:solidFill>
          <a:prstDash val="solid"/>
        </a:ln>
      </c:spPr>
      <c:txPr>
        <a:bodyPr/>
        <a:lstStyle/>
        <a:p>
          <a:pPr>
            <a:defRPr sz="1265"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legend>
    <c:plotVisOnly val="1"/>
    <c:dispBlanksAs val="gap"/>
    <c:showDLblsOverMax val="0"/>
  </c:chart>
  <c:spPr>
    <a:noFill/>
    <a:ln w="9525">
      <a:noFill/>
    </a:ln>
  </c:spPr>
  <c:txPr>
    <a:bodyPr/>
    <a:lstStyle/>
    <a:p>
      <a:pPr>
        <a:defRPr sz="1425" b="0" i="0" u="none" strike="noStrike" baseline="0">
          <a:solidFill>
            <a:srgbClr val="000000"/>
          </a:solidFill>
          <a:latin typeface="HGP創英角ｺﾞｼｯｸUB"/>
          <a:ea typeface="HGP創英角ｺﾞｼｯｸUB"/>
          <a:cs typeface="HGP創英角ｺﾞｼｯｸUB"/>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Sheet1!$A$2</c:f>
              <c:strCache>
                <c:ptCount val="1"/>
                <c:pt idx="0">
                  <c:v>スマートフォンでのテレビ番組視聴</c:v>
                </c:pt>
              </c:strCache>
            </c:strRef>
          </c:tx>
          <c:spPr>
            <a:ln w="19050" cap="rnd">
              <a:solidFill>
                <a:srgbClr val="5B9BD5"/>
              </a:solidFill>
              <a:round/>
            </a:ln>
            <a:effectLst/>
          </c:spPr>
          <c:marker>
            <c:symbol val="circle"/>
            <c:size val="5"/>
            <c:spPr>
              <a:solidFill>
                <a:srgbClr val="5B9BD5"/>
              </a:solidFill>
              <a:ln w="19050">
                <a:solidFill>
                  <a:srgbClr val="5B9BD5"/>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2020年</c:v>
                </c:pt>
                <c:pt idx="1">
                  <c:v>2021年</c:v>
                </c:pt>
                <c:pt idx="2">
                  <c:v>2022年</c:v>
                </c:pt>
                <c:pt idx="3">
                  <c:v>2023年</c:v>
                </c:pt>
                <c:pt idx="4">
                  <c:v>2024年</c:v>
                </c:pt>
              </c:strCache>
            </c:strRef>
          </c:cat>
          <c:val>
            <c:numRef>
              <c:f>Sheet1!$B$2:$F$2</c:f>
              <c:numCache>
                <c:formatCode>#,##0.0;[Red]\-#,##0.0</c:formatCode>
                <c:ptCount val="5"/>
                <c:pt idx="0">
                  <c:v>18.899999999999999</c:v>
                </c:pt>
                <c:pt idx="1">
                  <c:v>22.8</c:v>
                </c:pt>
                <c:pt idx="2">
                  <c:v>25.4</c:v>
                </c:pt>
                <c:pt idx="3">
                  <c:v>28</c:v>
                </c:pt>
                <c:pt idx="4">
                  <c:v>32.200000000000003</c:v>
                </c:pt>
              </c:numCache>
            </c:numRef>
          </c:val>
          <c:smooth val="0"/>
          <c:extLst>
            <c:ext xmlns:c16="http://schemas.microsoft.com/office/drawing/2014/chart" uri="{C3380CC4-5D6E-409C-BE32-E72D297353CC}">
              <c16:uniqueId val="{00000000-F246-4E06-825C-494B94D9764A}"/>
            </c:ext>
          </c:extLst>
        </c:ser>
        <c:ser>
          <c:idx val="0"/>
          <c:order val="1"/>
          <c:tx>
            <c:strRef>
              <c:f>Sheet1!$A$3</c:f>
              <c:strCache>
                <c:ptCount val="1"/>
                <c:pt idx="0">
                  <c:v>テレビ受像機での無料動画視聴</c:v>
                </c:pt>
              </c:strCache>
            </c:strRef>
          </c:tx>
          <c:spPr>
            <a:ln w="19050" cap="rnd">
              <a:solidFill>
                <a:schemeClr val="accent3"/>
              </a:solidFill>
              <a:round/>
            </a:ln>
            <a:effectLst/>
          </c:spPr>
          <c:marker>
            <c:symbol val="circle"/>
            <c:size val="5"/>
            <c:spPr>
              <a:solidFill>
                <a:schemeClr val="accent3"/>
              </a:solidFill>
              <a:ln w="19050">
                <a:solidFill>
                  <a:schemeClr val="accent3"/>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2020年</c:v>
                </c:pt>
                <c:pt idx="1">
                  <c:v>2021年</c:v>
                </c:pt>
                <c:pt idx="2">
                  <c:v>2022年</c:v>
                </c:pt>
                <c:pt idx="3">
                  <c:v>2023年</c:v>
                </c:pt>
                <c:pt idx="4">
                  <c:v>2024年</c:v>
                </c:pt>
              </c:strCache>
            </c:strRef>
          </c:cat>
          <c:val>
            <c:numRef>
              <c:f>Sheet1!$B$3:$F$3</c:f>
              <c:numCache>
                <c:formatCode>#,##0.0;[Red]\-#,##0.0</c:formatCode>
                <c:ptCount val="5"/>
                <c:pt idx="0">
                  <c:v>38</c:v>
                </c:pt>
                <c:pt idx="1">
                  <c:v>40.9</c:v>
                </c:pt>
                <c:pt idx="2">
                  <c:v>45.2</c:v>
                </c:pt>
                <c:pt idx="3">
                  <c:v>45.6</c:v>
                </c:pt>
                <c:pt idx="4">
                  <c:v>53.2</c:v>
                </c:pt>
              </c:numCache>
            </c:numRef>
          </c:val>
          <c:smooth val="0"/>
          <c:extLst>
            <c:ext xmlns:c16="http://schemas.microsoft.com/office/drawing/2014/chart" uri="{C3380CC4-5D6E-409C-BE32-E72D297353CC}">
              <c16:uniqueId val="{00000001-F246-4E06-825C-494B94D9764A}"/>
            </c:ext>
          </c:extLst>
        </c:ser>
        <c:dLbls>
          <c:dLblPos val="t"/>
          <c:showLegendKey val="0"/>
          <c:showVal val="1"/>
          <c:showCatName val="0"/>
          <c:showSerName val="0"/>
          <c:showPercent val="0"/>
          <c:showBubbleSize val="0"/>
        </c:dLbls>
        <c:marker val="1"/>
        <c:smooth val="0"/>
        <c:axId val="1569286639"/>
        <c:axId val="1569287119"/>
      </c:lineChart>
      <c:catAx>
        <c:axId val="15692866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crossAx val="1569287119"/>
        <c:crosses val="autoZero"/>
        <c:auto val="1"/>
        <c:lblAlgn val="ctr"/>
        <c:lblOffset val="100"/>
        <c:noMultiLvlLbl val="0"/>
      </c:catAx>
      <c:valAx>
        <c:axId val="1569287119"/>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crossAx val="1569286639"/>
        <c:crosses val="autoZero"/>
        <c:crossBetween val="between"/>
        <c:majorUnit val="25"/>
      </c:valAx>
      <c:spPr>
        <a:noFill/>
        <a:ln>
          <a:noFill/>
        </a:ln>
        <a:effectLst/>
      </c:spPr>
    </c:plotArea>
    <c:legend>
      <c:legendPos val="b"/>
      <c:overlay val="0"/>
      <c:spPr>
        <a:noFill/>
        <a:ln>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HGPｺﾞｼｯｸE" panose="020B0900000000000000" pitchFamily="50" charset="-128"/>
          <a:ea typeface="HGPｺﾞｼｯｸE" panose="020B0900000000000000"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3"/>
          <c:order val="0"/>
          <c:tx>
            <c:strRef>
              <c:f>Sheet1!$A$5</c:f>
              <c:strCache>
                <c:ptCount val="1"/>
                <c:pt idx="0">
                  <c:v>定額制動画配信サービス</c:v>
                </c:pt>
              </c:strCache>
            </c:strRef>
          </c:tx>
          <c:spPr>
            <a:ln w="19050" cap="rnd">
              <a:solidFill>
                <a:srgbClr val="FFC000"/>
              </a:solidFill>
              <a:round/>
            </a:ln>
            <a:effectLst/>
          </c:spPr>
          <c:marker>
            <c:symbol val="circle"/>
            <c:size val="5"/>
            <c:spPr>
              <a:solidFill>
                <a:srgbClr val="FFC000"/>
              </a:solidFill>
              <a:ln w="19050">
                <a:solidFill>
                  <a:srgbClr val="FFC000"/>
                </a:solidFill>
              </a:ln>
              <a:effectLst/>
            </c:spPr>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CD-47CF-9619-0E44D9A8E734}"/>
                </c:ext>
              </c:extLst>
            </c:dLbl>
            <c:dLbl>
              <c:idx val="7"/>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CD-47CF-9619-0E44D9A8E734}"/>
                </c:ext>
              </c:extLst>
            </c:dLbl>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3CD-47CF-9619-0E44D9A8E734}"/>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Sheet1!$B$1:$J$1</c:f>
              <c:strCache>
                <c:ptCount val="9"/>
                <c:pt idx="0">
                  <c:v>2016年</c:v>
                </c:pt>
                <c:pt idx="1">
                  <c:v>2017年</c:v>
                </c:pt>
                <c:pt idx="2">
                  <c:v>2018年</c:v>
                </c:pt>
                <c:pt idx="3">
                  <c:v>2019年</c:v>
                </c:pt>
                <c:pt idx="4">
                  <c:v>2020年</c:v>
                </c:pt>
                <c:pt idx="5">
                  <c:v>2021年</c:v>
                </c:pt>
                <c:pt idx="6">
                  <c:v>2022年</c:v>
                </c:pt>
                <c:pt idx="7">
                  <c:v>2023年</c:v>
                </c:pt>
                <c:pt idx="8">
                  <c:v>2024年</c:v>
                </c:pt>
              </c:strCache>
            </c:strRef>
          </c:cat>
          <c:val>
            <c:numRef>
              <c:f>Sheet1!$B$5:$J$5</c:f>
              <c:numCache>
                <c:formatCode>0.0</c:formatCode>
                <c:ptCount val="9"/>
                <c:pt idx="0">
                  <c:v>9.3000000000000007</c:v>
                </c:pt>
                <c:pt idx="1">
                  <c:v>15.3</c:v>
                </c:pt>
                <c:pt idx="2">
                  <c:v>22.7</c:v>
                </c:pt>
                <c:pt idx="3">
                  <c:v>27.8</c:v>
                </c:pt>
                <c:pt idx="4">
                  <c:v>36.9</c:v>
                </c:pt>
                <c:pt idx="5">
                  <c:v>46.6</c:v>
                </c:pt>
                <c:pt idx="6">
                  <c:v>47.5</c:v>
                </c:pt>
                <c:pt idx="7">
                  <c:v>54.6</c:v>
                </c:pt>
                <c:pt idx="8">
                  <c:v>64.5</c:v>
                </c:pt>
              </c:numCache>
            </c:numRef>
          </c:val>
          <c:smooth val="0"/>
          <c:extLst>
            <c:ext xmlns:c16="http://schemas.microsoft.com/office/drawing/2014/chart" uri="{C3380CC4-5D6E-409C-BE32-E72D297353CC}">
              <c16:uniqueId val="{00000003-03CD-47CF-9619-0E44D9A8E734}"/>
            </c:ext>
          </c:extLst>
        </c:ser>
        <c:ser>
          <c:idx val="1"/>
          <c:order val="1"/>
          <c:tx>
            <c:strRef>
              <c:f>Sheet1!$A$3</c:f>
              <c:strCache>
                <c:ptCount val="1"/>
                <c:pt idx="0">
                  <c:v>テレビ局の見逃しサービス（無料）</c:v>
                </c:pt>
              </c:strCache>
            </c:strRef>
          </c:tx>
          <c:spPr>
            <a:ln w="19050" cap="rnd">
              <a:solidFill>
                <a:srgbClr val="EF8A45"/>
              </a:solidFill>
              <a:round/>
            </a:ln>
            <a:effectLst/>
          </c:spPr>
          <c:marker>
            <c:symbol val="circle"/>
            <c:size val="5"/>
            <c:spPr>
              <a:solidFill>
                <a:srgbClr val="EF8A45"/>
              </a:solidFill>
              <a:ln w="19050">
                <a:solidFill>
                  <a:srgbClr val="EF8A4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3CD-47CF-9619-0E44D9A8E734}"/>
                </c:ext>
              </c:extLst>
            </c:dLbl>
            <c:dLbl>
              <c:idx val="7"/>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CD-47CF-9619-0E44D9A8E734}"/>
                </c:ext>
              </c:extLst>
            </c:dLbl>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CD-47CF-9619-0E44D9A8E734}"/>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Sheet1!$B$1:$J$1</c:f>
              <c:strCache>
                <c:ptCount val="9"/>
                <c:pt idx="0">
                  <c:v>2016年</c:v>
                </c:pt>
                <c:pt idx="1">
                  <c:v>2017年</c:v>
                </c:pt>
                <c:pt idx="2">
                  <c:v>2018年</c:v>
                </c:pt>
                <c:pt idx="3">
                  <c:v>2019年</c:v>
                </c:pt>
                <c:pt idx="4">
                  <c:v>2020年</c:v>
                </c:pt>
                <c:pt idx="5">
                  <c:v>2021年</c:v>
                </c:pt>
                <c:pt idx="6">
                  <c:v>2022年</c:v>
                </c:pt>
                <c:pt idx="7">
                  <c:v>2023年</c:v>
                </c:pt>
                <c:pt idx="8">
                  <c:v>2024年</c:v>
                </c:pt>
              </c:strCache>
            </c:strRef>
          </c:cat>
          <c:val>
            <c:numRef>
              <c:f>Sheet1!$B$3:$J$3</c:f>
              <c:numCache>
                <c:formatCode>0.0</c:formatCode>
                <c:ptCount val="9"/>
                <c:pt idx="0">
                  <c:v>9</c:v>
                </c:pt>
                <c:pt idx="1">
                  <c:v>18.399999999999999</c:v>
                </c:pt>
                <c:pt idx="2">
                  <c:v>15.3</c:v>
                </c:pt>
                <c:pt idx="3">
                  <c:v>20.7</c:v>
                </c:pt>
                <c:pt idx="4">
                  <c:v>18.600000000000001</c:v>
                </c:pt>
                <c:pt idx="5">
                  <c:v>20</c:v>
                </c:pt>
                <c:pt idx="6">
                  <c:v>21</c:v>
                </c:pt>
                <c:pt idx="7">
                  <c:v>19.2</c:v>
                </c:pt>
                <c:pt idx="8">
                  <c:v>24.4</c:v>
                </c:pt>
              </c:numCache>
            </c:numRef>
          </c:val>
          <c:smooth val="0"/>
          <c:extLst>
            <c:ext xmlns:c16="http://schemas.microsoft.com/office/drawing/2014/chart" uri="{C3380CC4-5D6E-409C-BE32-E72D297353CC}">
              <c16:uniqueId val="{00000007-03CD-47CF-9619-0E44D9A8E734}"/>
            </c:ext>
          </c:extLst>
        </c:ser>
        <c:ser>
          <c:idx val="0"/>
          <c:order val="2"/>
          <c:tx>
            <c:strRef>
              <c:f>Sheet1!$A$2</c:f>
              <c:strCache>
                <c:ptCount val="1"/>
                <c:pt idx="0">
                  <c:v>TVer</c:v>
                </c:pt>
              </c:strCache>
            </c:strRef>
          </c:tx>
          <c:spPr>
            <a:ln w="19050" cap="rnd">
              <a:solidFill>
                <a:srgbClr val="406FC2"/>
              </a:solidFill>
              <a:round/>
            </a:ln>
            <a:effectLst/>
          </c:spPr>
          <c:marker>
            <c:symbol val="circle"/>
            <c:size val="5"/>
            <c:spPr>
              <a:solidFill>
                <a:srgbClr val="406FC2"/>
              </a:solidFill>
              <a:ln w="19050">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3CD-47CF-9619-0E44D9A8E734}"/>
                </c:ext>
              </c:extLst>
            </c:dLbl>
            <c:dLbl>
              <c:idx val="7"/>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3CD-47CF-9619-0E44D9A8E734}"/>
                </c:ext>
              </c:extLst>
            </c:dLbl>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3CD-47CF-9619-0E44D9A8E734}"/>
                </c:ext>
              </c:extLst>
            </c:dLbl>
            <c:dLbl>
              <c:idx val="1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3CD-47CF-9619-0E44D9A8E734}"/>
                </c:ext>
              </c:extLst>
            </c:dLbl>
            <c:dLbl>
              <c:idx val="1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3CD-47CF-9619-0E44D9A8E734}"/>
                </c:ext>
              </c:extLst>
            </c:dLbl>
            <c:dLbl>
              <c:idx val="12"/>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3CD-47CF-9619-0E44D9A8E734}"/>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Sheet1!$B$1:$J$1</c:f>
              <c:strCache>
                <c:ptCount val="9"/>
                <c:pt idx="0">
                  <c:v>2016年</c:v>
                </c:pt>
                <c:pt idx="1">
                  <c:v>2017年</c:v>
                </c:pt>
                <c:pt idx="2">
                  <c:v>2018年</c:v>
                </c:pt>
                <c:pt idx="3">
                  <c:v>2019年</c:v>
                </c:pt>
                <c:pt idx="4">
                  <c:v>2020年</c:v>
                </c:pt>
                <c:pt idx="5">
                  <c:v>2021年</c:v>
                </c:pt>
                <c:pt idx="6">
                  <c:v>2022年</c:v>
                </c:pt>
                <c:pt idx="7">
                  <c:v>2023年</c:v>
                </c:pt>
                <c:pt idx="8">
                  <c:v>2024年</c:v>
                </c:pt>
              </c:strCache>
            </c:strRef>
          </c:cat>
          <c:val>
            <c:numRef>
              <c:f>Sheet1!$B$2:$J$2</c:f>
              <c:numCache>
                <c:formatCode>0.0</c:formatCode>
                <c:ptCount val="9"/>
                <c:pt idx="0">
                  <c:v>3.8</c:v>
                </c:pt>
                <c:pt idx="1">
                  <c:v>13.7</c:v>
                </c:pt>
                <c:pt idx="2">
                  <c:v>15.4</c:v>
                </c:pt>
                <c:pt idx="3">
                  <c:v>18.8</c:v>
                </c:pt>
                <c:pt idx="4">
                  <c:v>19.8</c:v>
                </c:pt>
                <c:pt idx="5">
                  <c:v>27.5</c:v>
                </c:pt>
                <c:pt idx="6">
                  <c:v>32</c:v>
                </c:pt>
                <c:pt idx="7">
                  <c:v>39.5</c:v>
                </c:pt>
                <c:pt idx="8">
                  <c:v>53.8</c:v>
                </c:pt>
              </c:numCache>
            </c:numRef>
          </c:val>
          <c:smooth val="0"/>
          <c:extLst>
            <c:ext xmlns:c16="http://schemas.microsoft.com/office/drawing/2014/chart" uri="{C3380CC4-5D6E-409C-BE32-E72D297353CC}">
              <c16:uniqueId val="{0000000E-03CD-47CF-9619-0E44D9A8E734}"/>
            </c:ext>
          </c:extLst>
        </c:ser>
        <c:ser>
          <c:idx val="2"/>
          <c:order val="3"/>
          <c:tx>
            <c:strRef>
              <c:f>Sheet1!$A$4</c:f>
              <c:strCache>
                <c:ptCount val="1"/>
                <c:pt idx="0">
                  <c:v>ABEMA</c:v>
                </c:pt>
              </c:strCache>
            </c:strRef>
          </c:tx>
          <c:spPr>
            <a:ln w="19050" cap="rnd">
              <a:solidFill>
                <a:srgbClr val="A2A2A2"/>
              </a:solidFill>
              <a:round/>
            </a:ln>
            <a:effectLst/>
          </c:spPr>
          <c:marker>
            <c:symbol val="circle"/>
            <c:size val="5"/>
            <c:spPr>
              <a:solidFill>
                <a:srgbClr val="A2A2A2"/>
              </a:solidFill>
              <a:ln w="19050">
                <a:solidFill>
                  <a:srgbClr val="A2A2A2"/>
                </a:solidFill>
              </a:ln>
              <a:effectLst/>
            </c:spPr>
          </c:marker>
          <c:dLbls>
            <c:dLbl>
              <c:idx val="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3CD-47CF-9619-0E44D9A8E734}"/>
                </c:ext>
              </c:extLst>
            </c:dLbl>
            <c:dLbl>
              <c:idx val="7"/>
              <c:layout>
                <c:manualLayout>
                  <c:x val="-9.0137887755389317E-3"/>
                  <c:y val="1.90271600897537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3CD-47CF-9619-0E44D9A8E734}"/>
                </c:ext>
              </c:extLst>
            </c:dLbl>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3CD-47CF-9619-0E44D9A8E734}"/>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Sheet1!$B$1:$J$1</c:f>
              <c:strCache>
                <c:ptCount val="9"/>
                <c:pt idx="0">
                  <c:v>2016年</c:v>
                </c:pt>
                <c:pt idx="1">
                  <c:v>2017年</c:v>
                </c:pt>
                <c:pt idx="2">
                  <c:v>2018年</c:v>
                </c:pt>
                <c:pt idx="3">
                  <c:v>2019年</c:v>
                </c:pt>
                <c:pt idx="4">
                  <c:v>2020年</c:v>
                </c:pt>
                <c:pt idx="5">
                  <c:v>2021年</c:v>
                </c:pt>
                <c:pt idx="6">
                  <c:v>2022年</c:v>
                </c:pt>
                <c:pt idx="7">
                  <c:v>2023年</c:v>
                </c:pt>
                <c:pt idx="8">
                  <c:v>2024年</c:v>
                </c:pt>
              </c:strCache>
            </c:strRef>
          </c:cat>
          <c:val>
            <c:numRef>
              <c:f>Sheet1!$B$4:$J$4</c:f>
              <c:numCache>
                <c:formatCode>0.0</c:formatCode>
                <c:ptCount val="9"/>
                <c:pt idx="1">
                  <c:v>14</c:v>
                </c:pt>
                <c:pt idx="2">
                  <c:v>19.7</c:v>
                </c:pt>
                <c:pt idx="3">
                  <c:v>19.8</c:v>
                </c:pt>
                <c:pt idx="4">
                  <c:v>23</c:v>
                </c:pt>
                <c:pt idx="5">
                  <c:v>24</c:v>
                </c:pt>
                <c:pt idx="6">
                  <c:v>26.6</c:v>
                </c:pt>
                <c:pt idx="7">
                  <c:v>34.4</c:v>
                </c:pt>
                <c:pt idx="8">
                  <c:v>39.200000000000003</c:v>
                </c:pt>
              </c:numCache>
            </c:numRef>
          </c:val>
          <c:smooth val="0"/>
          <c:extLst>
            <c:ext xmlns:c16="http://schemas.microsoft.com/office/drawing/2014/chart" uri="{C3380CC4-5D6E-409C-BE32-E72D297353CC}">
              <c16:uniqueId val="{00000012-03CD-47CF-9619-0E44D9A8E734}"/>
            </c:ext>
          </c:extLst>
        </c:ser>
        <c:dLbls>
          <c:showLegendKey val="0"/>
          <c:showVal val="0"/>
          <c:showCatName val="0"/>
          <c:showSerName val="0"/>
          <c:showPercent val="0"/>
          <c:showBubbleSize val="0"/>
        </c:dLbls>
        <c:marker val="1"/>
        <c:smooth val="0"/>
        <c:axId val="1569286639"/>
        <c:axId val="1569287119"/>
      </c:lineChart>
      <c:catAx>
        <c:axId val="15692866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crossAx val="1569287119"/>
        <c:crosses val="autoZero"/>
        <c:auto val="1"/>
        <c:lblAlgn val="ctr"/>
        <c:lblOffset val="100"/>
        <c:noMultiLvlLbl val="0"/>
      </c:catAx>
      <c:valAx>
        <c:axId val="1569287119"/>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crossAx val="1569286639"/>
        <c:crosses val="autoZero"/>
        <c:crossBetween val="between"/>
        <c:majorUnit val="25"/>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400" b="0" i="0" u="none" strike="noStrike" kern="1200" baseline="0">
                <a:solidFill>
                  <a:schemeClr val="tx1"/>
                </a:solidFill>
                <a:latin typeface="HGPｺﾞｼｯｸE" panose="020B0900000000000000" pitchFamily="50" charset="-128"/>
                <a:ea typeface="HGPｺﾞｼｯｸE" panose="020B0900000000000000" pitchFamily="50" charset="-128"/>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HGPｺﾞｼｯｸE" panose="020B0900000000000000" pitchFamily="50" charset="-128"/>
          <a:ea typeface="HGPｺﾞｼｯｸE" panose="020B0900000000000000"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228206917156984E-2"/>
          <c:y val="3.3976548269581054E-2"/>
          <c:w val="0.88321670764879712"/>
          <c:h val="0.74693495749848215"/>
        </c:manualLayout>
      </c:layout>
      <c:lineChart>
        <c:grouping val="standard"/>
        <c:varyColors val="0"/>
        <c:ser>
          <c:idx val="0"/>
          <c:order val="0"/>
          <c:tx>
            <c:strRef>
              <c:f>Sheet1!$A$2</c:f>
              <c:strCache>
                <c:ptCount val="1"/>
                <c:pt idx="0">
                  <c:v>テレビ受像機をインターネットに接続している</c:v>
                </c:pt>
              </c:strCache>
            </c:strRef>
          </c:tx>
          <c:spPr>
            <a:ln w="19050" cap="rnd">
              <a:solidFill>
                <a:srgbClr val="406FC2"/>
              </a:solidFill>
              <a:round/>
            </a:ln>
            <a:effectLst/>
          </c:spPr>
          <c:marker>
            <c:symbol val="circle"/>
            <c:size val="5"/>
            <c:spPr>
              <a:solidFill>
                <a:srgbClr val="406FC2"/>
              </a:solidFill>
              <a:ln w="19050">
                <a:solidFill>
                  <a:srgbClr val="406FC2"/>
                </a:solid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Sheet1!$B$1:$N$1</c:f>
              <c:strCache>
                <c:ptCount val="13"/>
                <c:pt idx="0">
                  <c:v>2012年</c:v>
                </c:pt>
                <c:pt idx="1">
                  <c:v>2013年</c:v>
                </c:pt>
                <c:pt idx="2">
                  <c:v>2014年</c:v>
                </c:pt>
                <c:pt idx="3">
                  <c:v>2015年</c:v>
                </c:pt>
                <c:pt idx="4">
                  <c:v>2016年</c:v>
                </c:pt>
                <c:pt idx="5">
                  <c:v>2017年</c:v>
                </c:pt>
                <c:pt idx="6">
                  <c:v>2018年</c:v>
                </c:pt>
                <c:pt idx="7">
                  <c:v>2019年</c:v>
                </c:pt>
                <c:pt idx="8">
                  <c:v>2020年</c:v>
                </c:pt>
                <c:pt idx="9">
                  <c:v>2021年</c:v>
                </c:pt>
                <c:pt idx="10">
                  <c:v>2022年</c:v>
                </c:pt>
                <c:pt idx="11">
                  <c:v>2023年</c:v>
                </c:pt>
                <c:pt idx="12">
                  <c:v>2024年</c:v>
                </c:pt>
              </c:strCache>
            </c:strRef>
          </c:cat>
          <c:val>
            <c:numRef>
              <c:f>Sheet1!$B$2:$N$2</c:f>
              <c:numCache>
                <c:formatCode>General</c:formatCode>
                <c:ptCount val="13"/>
                <c:pt idx="0">
                  <c:v>19.2</c:v>
                </c:pt>
                <c:pt idx="1">
                  <c:v>18.600000000000001</c:v>
                </c:pt>
                <c:pt idx="2">
                  <c:v>23.1</c:v>
                </c:pt>
                <c:pt idx="3">
                  <c:v>23.2</c:v>
                </c:pt>
                <c:pt idx="4">
                  <c:v>31</c:v>
                </c:pt>
                <c:pt idx="5">
                  <c:v>32.799999999999997</c:v>
                </c:pt>
                <c:pt idx="6">
                  <c:v>36.5</c:v>
                </c:pt>
                <c:pt idx="7">
                  <c:v>31.7</c:v>
                </c:pt>
                <c:pt idx="8">
                  <c:v>40.5</c:v>
                </c:pt>
                <c:pt idx="9">
                  <c:v>45.8</c:v>
                </c:pt>
                <c:pt idx="10">
                  <c:v>51.4</c:v>
                </c:pt>
                <c:pt idx="11">
                  <c:v>54.9</c:v>
                </c:pt>
                <c:pt idx="12">
                  <c:v>63.5</c:v>
                </c:pt>
              </c:numCache>
            </c:numRef>
          </c:val>
          <c:smooth val="0"/>
          <c:extLst>
            <c:ext xmlns:c16="http://schemas.microsoft.com/office/drawing/2014/chart" uri="{C3380CC4-5D6E-409C-BE32-E72D297353CC}">
              <c16:uniqueId val="{00000003-ABE0-4A3B-8D0C-056357FA704F}"/>
            </c:ext>
          </c:extLst>
        </c:ser>
        <c:ser>
          <c:idx val="1"/>
          <c:order val="1"/>
          <c:tx>
            <c:strRef>
              <c:f>Sheet1!$A$3</c:f>
              <c:strCache>
                <c:ptCount val="1"/>
                <c:pt idx="0">
                  <c:v>動画をテレビ受像機で見られるデバイスを所有している</c:v>
                </c:pt>
              </c:strCache>
            </c:strRef>
          </c:tx>
          <c:spPr>
            <a:ln w="19050" cap="rnd">
              <a:solidFill>
                <a:srgbClr val="EF8A45"/>
              </a:solidFill>
              <a:round/>
            </a:ln>
            <a:effectLst/>
          </c:spPr>
          <c:marker>
            <c:symbol val="circle"/>
            <c:size val="5"/>
            <c:spPr>
              <a:solidFill>
                <a:srgbClr val="EF8A45"/>
              </a:solidFill>
              <a:ln w="19050">
                <a:solidFill>
                  <a:srgbClr val="EF8A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Sheet1!$B$1:$N$1</c:f>
              <c:strCache>
                <c:ptCount val="13"/>
                <c:pt idx="0">
                  <c:v>2012年</c:v>
                </c:pt>
                <c:pt idx="1">
                  <c:v>2013年</c:v>
                </c:pt>
                <c:pt idx="2">
                  <c:v>2014年</c:v>
                </c:pt>
                <c:pt idx="3">
                  <c:v>2015年</c:v>
                </c:pt>
                <c:pt idx="4">
                  <c:v>2016年</c:v>
                </c:pt>
                <c:pt idx="5">
                  <c:v>2017年</c:v>
                </c:pt>
                <c:pt idx="6">
                  <c:v>2018年</c:v>
                </c:pt>
                <c:pt idx="7">
                  <c:v>2019年</c:v>
                </c:pt>
                <c:pt idx="8">
                  <c:v>2020年</c:v>
                </c:pt>
                <c:pt idx="9">
                  <c:v>2021年</c:v>
                </c:pt>
                <c:pt idx="10">
                  <c:v>2022年</c:v>
                </c:pt>
                <c:pt idx="11">
                  <c:v>2023年</c:v>
                </c:pt>
                <c:pt idx="12">
                  <c:v>2024年</c:v>
                </c:pt>
              </c:strCache>
            </c:strRef>
          </c:cat>
          <c:val>
            <c:numRef>
              <c:f>Sheet1!$B$3:$N$3</c:f>
              <c:numCache>
                <c:formatCode>General</c:formatCode>
                <c:ptCount val="13"/>
                <c:pt idx="4">
                  <c:v>8.9</c:v>
                </c:pt>
                <c:pt idx="5">
                  <c:v>9.8000000000000007</c:v>
                </c:pt>
                <c:pt idx="6">
                  <c:v>14.5</c:v>
                </c:pt>
                <c:pt idx="7">
                  <c:v>13.5</c:v>
                </c:pt>
                <c:pt idx="8">
                  <c:v>16.5</c:v>
                </c:pt>
                <c:pt idx="9">
                  <c:v>25.5</c:v>
                </c:pt>
                <c:pt idx="10">
                  <c:v>24.4</c:v>
                </c:pt>
                <c:pt idx="11">
                  <c:v>33.700000000000003</c:v>
                </c:pt>
                <c:pt idx="12">
                  <c:v>36.1</c:v>
                </c:pt>
              </c:numCache>
            </c:numRef>
          </c:val>
          <c:smooth val="0"/>
          <c:extLst>
            <c:ext xmlns:c16="http://schemas.microsoft.com/office/drawing/2014/chart" uri="{C3380CC4-5D6E-409C-BE32-E72D297353CC}">
              <c16:uniqueId val="{00000007-ABE0-4A3B-8D0C-056357FA704F}"/>
            </c:ext>
          </c:extLst>
        </c:ser>
        <c:dLbls>
          <c:dLblPos val="t"/>
          <c:showLegendKey val="0"/>
          <c:showVal val="1"/>
          <c:showCatName val="0"/>
          <c:showSerName val="0"/>
          <c:showPercent val="0"/>
          <c:showBubbleSize val="0"/>
        </c:dLbls>
        <c:marker val="1"/>
        <c:smooth val="0"/>
        <c:axId val="1569286639"/>
        <c:axId val="1569287119"/>
      </c:lineChart>
      <c:catAx>
        <c:axId val="15692866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crossAx val="1569287119"/>
        <c:crosses val="autoZero"/>
        <c:auto val="1"/>
        <c:lblAlgn val="ctr"/>
        <c:lblOffset val="100"/>
        <c:noMultiLvlLbl val="0"/>
      </c:catAx>
      <c:valAx>
        <c:axId val="1569287119"/>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crossAx val="1569286639"/>
        <c:crosses val="autoZero"/>
        <c:crossBetween val="between"/>
        <c:majorUnit val="25"/>
      </c:valAx>
      <c:spPr>
        <a:noFill/>
        <a:ln>
          <a:noFill/>
        </a:ln>
        <a:effectLst/>
      </c:spPr>
    </c:plotArea>
    <c:legend>
      <c:legendPos val="r"/>
      <c:layout>
        <c:manualLayout>
          <c:xMode val="edge"/>
          <c:yMode val="edge"/>
          <c:x val="4.2797284154594819E-3"/>
          <c:y val="0.93923724954462662"/>
          <c:w val="0.98531023215344227"/>
          <c:h val="5.8892683667273835E-2"/>
        </c:manualLayout>
      </c:layout>
      <c:overlay val="0"/>
      <c:spPr>
        <a:noFill/>
        <a:ln>
          <a:solidFill>
            <a:schemeClr val="tx1"/>
          </a:solid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HGPｺﾞｼｯｸE" panose="020B0900000000000000" pitchFamily="50" charset="-128"/>
          <a:ea typeface="HGPｺﾞｼｯｸE" panose="020B0900000000000000" pitchFamily="50"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7417601010101011"/>
          <c:y val="3.3976548269581054E-2"/>
          <c:w val="0.7842603535353535"/>
          <c:h val="0.72283811475409843"/>
        </c:manualLayout>
      </c:layout>
      <c:lineChart>
        <c:grouping val="standard"/>
        <c:varyColors val="0"/>
        <c:ser>
          <c:idx val="0"/>
          <c:order val="0"/>
          <c:tx>
            <c:strRef>
              <c:f>Sheet1!$A$2</c:f>
              <c:strCache>
                <c:ptCount val="1"/>
                <c:pt idx="0">
                  <c:v>チケットの購入はスマートフォンのアプリで行うことが増えた</c:v>
                </c:pt>
              </c:strCache>
            </c:strRef>
          </c:tx>
          <c:spPr>
            <a:ln w="3175" cap="rnd">
              <a:solidFill>
                <a:schemeClr val="bg1">
                  <a:lumMod val="50000"/>
                </a:schemeClr>
              </a:solidFill>
              <a:round/>
            </a:ln>
            <a:effectLst/>
          </c:spPr>
          <c:marker>
            <c:symbol val="circle"/>
            <c:size val="5"/>
            <c:spPr>
              <a:solidFill>
                <a:schemeClr val="bg1">
                  <a:lumMod val="50000"/>
                </a:schemeClr>
              </a:solidFill>
              <a:ln w="3175">
                <a:solidFill>
                  <a:schemeClr val="bg1">
                    <a:lumMod val="5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2019年</c:v>
                </c:pt>
                <c:pt idx="1">
                  <c:v>2020年</c:v>
                </c:pt>
                <c:pt idx="2">
                  <c:v>2021年</c:v>
                </c:pt>
                <c:pt idx="3">
                  <c:v>2022年</c:v>
                </c:pt>
                <c:pt idx="4">
                  <c:v>2023年</c:v>
                </c:pt>
                <c:pt idx="5">
                  <c:v>2024年</c:v>
                </c:pt>
              </c:strCache>
            </c:strRef>
          </c:cat>
          <c:val>
            <c:numRef>
              <c:f>Sheet1!$B$2:$G$2</c:f>
              <c:numCache>
                <c:formatCode>#,##0.0;[Red]\-#,##0.0</c:formatCode>
                <c:ptCount val="6"/>
                <c:pt idx="0">
                  <c:v>33.6</c:v>
                </c:pt>
                <c:pt idx="1">
                  <c:v>43</c:v>
                </c:pt>
                <c:pt idx="2">
                  <c:v>44.7</c:v>
                </c:pt>
                <c:pt idx="3">
                  <c:v>48.9</c:v>
                </c:pt>
                <c:pt idx="4">
                  <c:v>54.9</c:v>
                </c:pt>
                <c:pt idx="5">
                  <c:v>64.599999999999994</c:v>
                </c:pt>
              </c:numCache>
            </c:numRef>
          </c:val>
          <c:smooth val="0"/>
          <c:extLst>
            <c:ext xmlns:c16="http://schemas.microsoft.com/office/drawing/2014/chart" uri="{C3380CC4-5D6E-409C-BE32-E72D297353CC}">
              <c16:uniqueId val="{00000003-5E99-4D6A-AC70-4439D1DE329E}"/>
            </c:ext>
          </c:extLst>
        </c:ser>
        <c:dLbls>
          <c:dLblPos val="t"/>
          <c:showLegendKey val="0"/>
          <c:showVal val="1"/>
          <c:showCatName val="0"/>
          <c:showSerName val="0"/>
          <c:showPercent val="0"/>
          <c:showBubbleSize val="0"/>
        </c:dLbls>
        <c:marker val="1"/>
        <c:smooth val="0"/>
        <c:axId val="1569286639"/>
        <c:axId val="1569287119"/>
        <c:extLst>
          <c:ext xmlns:c15="http://schemas.microsoft.com/office/drawing/2012/chart" uri="{02D57815-91ED-43cb-92C2-25804820EDAC}">
            <c15:filteredLineSeries>
              <c15:ser>
                <c:idx val="1"/>
                <c:order val="1"/>
                <c:tx>
                  <c:strRef>
                    <c:extLst>
                      <c:ext uri="{02D57815-91ED-43cb-92C2-25804820EDAC}">
                        <c15:formulaRef>
                          <c15:sqref>Sheet1!$A$3</c15:sqref>
                        </c15:formulaRef>
                      </c:ext>
                    </c:extLst>
                    <c:strCache>
                      <c:ptCount val="1"/>
                      <c:pt idx="0">
                        <c:v>店舗の予約はスマートフォンのアプリで行うことが増えた</c:v>
                      </c:pt>
                    </c:strCache>
                  </c:strRef>
                </c:tx>
                <c:spPr>
                  <a:ln w="28575" cap="rnd">
                    <a:solidFill>
                      <a:schemeClr val="accent3">
                        <a:tint val="77000"/>
                      </a:schemeClr>
                    </a:solidFill>
                    <a:round/>
                  </a:ln>
                  <a:effectLst/>
                </c:spPr>
                <c:marker>
                  <c:symbol val="circle"/>
                  <c:size val="5"/>
                  <c:spPr>
                    <a:solidFill>
                      <a:schemeClr val="accent3">
                        <a:tint val="77000"/>
                      </a:schemeClr>
                    </a:solidFill>
                    <a:ln w="9525">
                      <a:solidFill>
                        <a:schemeClr val="accent3">
                          <a:tint val="77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Sheet1!$B$1:$G$1</c15:sqref>
                        </c15:formulaRef>
                      </c:ext>
                    </c:extLst>
                    <c:strCache>
                      <c:ptCount val="6"/>
                      <c:pt idx="0">
                        <c:v>2019年</c:v>
                      </c:pt>
                      <c:pt idx="1">
                        <c:v>2020年</c:v>
                      </c:pt>
                      <c:pt idx="2">
                        <c:v>2021年</c:v>
                      </c:pt>
                      <c:pt idx="3">
                        <c:v>2022年</c:v>
                      </c:pt>
                      <c:pt idx="4">
                        <c:v>2023年</c:v>
                      </c:pt>
                      <c:pt idx="5">
                        <c:v>2024年</c:v>
                      </c:pt>
                    </c:strCache>
                  </c:strRef>
                </c:cat>
                <c:val>
                  <c:numRef>
                    <c:extLst>
                      <c:ext uri="{02D57815-91ED-43cb-92C2-25804820EDAC}">
                        <c15:formulaRef>
                          <c15:sqref>Sheet1!$B$3:$G$3</c15:sqref>
                        </c15:formulaRef>
                      </c:ext>
                    </c:extLst>
                    <c:numCache>
                      <c:formatCode>#,##0.0;[Red]\-#,##0.0</c:formatCode>
                      <c:ptCount val="6"/>
                      <c:pt idx="0">
                        <c:v>33.9</c:v>
                      </c:pt>
                      <c:pt idx="1">
                        <c:v>44.2</c:v>
                      </c:pt>
                      <c:pt idx="2">
                        <c:v>46.7</c:v>
                      </c:pt>
                      <c:pt idx="3">
                        <c:v>47</c:v>
                      </c:pt>
                      <c:pt idx="4">
                        <c:v>52.8</c:v>
                      </c:pt>
                      <c:pt idx="5">
                        <c:v>61.5</c:v>
                      </c:pt>
                    </c:numCache>
                  </c:numRef>
                </c:val>
                <c:smooth val="0"/>
                <c:extLst>
                  <c:ext xmlns:c16="http://schemas.microsoft.com/office/drawing/2014/chart" uri="{C3380CC4-5D6E-409C-BE32-E72D297353CC}">
                    <c16:uniqueId val="{00000004-5E99-4D6A-AC70-4439D1DE329E}"/>
                  </c:ext>
                </c:extLst>
              </c15:ser>
            </c15:filteredLineSeries>
          </c:ext>
        </c:extLst>
      </c:lineChart>
      <c:catAx>
        <c:axId val="15692866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crossAx val="1569287119"/>
        <c:crosses val="autoZero"/>
        <c:auto val="1"/>
        <c:lblAlgn val="ctr"/>
        <c:lblOffset val="100"/>
        <c:noMultiLvlLbl val="0"/>
      </c:catAx>
      <c:valAx>
        <c:axId val="1569287119"/>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crossAx val="1569286639"/>
        <c:crosses val="autoZero"/>
        <c:crossBetween val="between"/>
        <c:majorUnit val="25"/>
      </c:valAx>
      <c:spPr>
        <a:noFill/>
        <a:ln>
          <a:noFill/>
        </a:ln>
        <a:effectLst/>
      </c:spPr>
    </c:plotArea>
    <c:legend>
      <c:legendPos val="r"/>
      <c:legendEntry>
        <c:idx val="0"/>
        <c:txPr>
          <a:bodyPr rot="0" spcFirstLastPara="1" vertOverflow="ellipsis" vert="horz" wrap="square" anchor="ctr" anchorCtr="1"/>
          <a:lstStyle/>
          <a:p>
            <a:pPr>
              <a:defRPr sz="11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legendEntry>
      <c:layout>
        <c:manualLayout>
          <c:xMode val="edge"/>
          <c:yMode val="edge"/>
          <c:x val="6.4141414141414138E-3"/>
          <c:y val="0.89220348613667955"/>
          <c:w val="0.96840707070707066"/>
          <c:h val="5.5339784379675377E-2"/>
        </c:manualLayout>
      </c:layout>
      <c:overlay val="0"/>
      <c:spPr>
        <a:noFill/>
        <a:ln>
          <a:solidFill>
            <a:schemeClr val="tx1"/>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HGPｺﾞｼｯｸE" panose="020B0900000000000000" pitchFamily="50" charset="-128"/>
          <a:ea typeface="HGPｺﾞｼｯｸE" panose="020B0900000000000000" pitchFamily="50"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7417601010101011"/>
          <c:y val="3.3976548269581054E-2"/>
          <c:w val="0.7455871048286572"/>
          <c:h val="0.73842848202591127"/>
        </c:manualLayout>
      </c:layout>
      <c:lineChart>
        <c:grouping val="standard"/>
        <c:varyColors val="0"/>
        <c:ser>
          <c:idx val="1"/>
          <c:order val="1"/>
          <c:tx>
            <c:strRef>
              <c:f>Sheet1!$A$3</c:f>
              <c:strCache>
                <c:ptCount val="1"/>
                <c:pt idx="0">
                  <c:v>店舗の予約はスマートフォンのアプリで行うことが増えた</c:v>
                </c:pt>
              </c:strCache>
            </c:strRef>
          </c:tx>
          <c:spPr>
            <a:ln w="28575" cap="rnd">
              <a:solidFill>
                <a:schemeClr val="bg1">
                  <a:lumMod val="75000"/>
                </a:schemeClr>
              </a:solidFill>
              <a:round/>
            </a:ln>
            <a:effectLst/>
          </c:spPr>
          <c:marker>
            <c:symbol val="circle"/>
            <c:size val="5"/>
            <c:spPr>
              <a:solidFill>
                <a:schemeClr val="bg1">
                  <a:lumMod val="75000"/>
                </a:schemeClr>
              </a:solidFill>
              <a:ln w="9525">
                <a:solidFill>
                  <a:schemeClr val="bg1">
                    <a:lumMod val="75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2019年</c:v>
                </c:pt>
                <c:pt idx="1">
                  <c:v>2020年</c:v>
                </c:pt>
                <c:pt idx="2">
                  <c:v>2021年</c:v>
                </c:pt>
                <c:pt idx="3">
                  <c:v>2022年</c:v>
                </c:pt>
                <c:pt idx="4">
                  <c:v>2023年</c:v>
                </c:pt>
                <c:pt idx="5">
                  <c:v>2024年</c:v>
                </c:pt>
              </c:strCache>
            </c:strRef>
          </c:cat>
          <c:val>
            <c:numRef>
              <c:f>Sheet1!$B$3:$G$3</c:f>
              <c:numCache>
                <c:formatCode>#,##0.0;[Red]\-#,##0.0</c:formatCode>
                <c:ptCount val="6"/>
                <c:pt idx="0">
                  <c:v>33.9</c:v>
                </c:pt>
                <c:pt idx="1">
                  <c:v>44.2</c:v>
                </c:pt>
                <c:pt idx="2">
                  <c:v>46.7</c:v>
                </c:pt>
                <c:pt idx="3">
                  <c:v>47</c:v>
                </c:pt>
                <c:pt idx="4">
                  <c:v>52.8</c:v>
                </c:pt>
                <c:pt idx="5">
                  <c:v>61.5</c:v>
                </c:pt>
              </c:numCache>
            </c:numRef>
          </c:val>
          <c:smooth val="0"/>
          <c:extLst>
            <c:ext xmlns:c16="http://schemas.microsoft.com/office/drawing/2014/chart" uri="{C3380CC4-5D6E-409C-BE32-E72D297353CC}">
              <c16:uniqueId val="{00000003-F86E-40C9-8B29-6FB6D1C95CFE}"/>
            </c:ext>
          </c:extLst>
        </c:ser>
        <c:dLbls>
          <c:dLblPos val="t"/>
          <c:showLegendKey val="0"/>
          <c:showVal val="1"/>
          <c:showCatName val="0"/>
          <c:showSerName val="0"/>
          <c:showPercent val="0"/>
          <c:showBubbleSize val="0"/>
        </c:dLbls>
        <c:marker val="1"/>
        <c:smooth val="0"/>
        <c:axId val="1569286639"/>
        <c:axId val="1569287119"/>
        <c:extLst>
          <c:ext xmlns:c15="http://schemas.microsoft.com/office/drawing/2012/chart" uri="{02D57815-91ED-43cb-92C2-25804820EDAC}">
            <c15:filteredLineSeries>
              <c15:ser>
                <c:idx val="0"/>
                <c:order val="0"/>
                <c:tx>
                  <c:strRef>
                    <c:extLst>
                      <c:ext uri="{02D57815-91ED-43cb-92C2-25804820EDAC}">
                        <c15:formulaRef>
                          <c15:sqref>Sheet1!$A$2</c15:sqref>
                        </c15:formulaRef>
                      </c:ext>
                    </c:extLst>
                    <c:strCache>
                      <c:ptCount val="1"/>
                      <c:pt idx="0">
                        <c:v>チケットの購入はスマートフォンのアプリで行うことが増えた</c:v>
                      </c:pt>
                    </c:strCache>
                  </c:strRef>
                </c:tx>
                <c:spPr>
                  <a:ln w="28575" cap="rnd">
                    <a:solidFill>
                      <a:schemeClr val="accent3">
                        <a:shade val="76000"/>
                      </a:schemeClr>
                    </a:solidFill>
                    <a:round/>
                  </a:ln>
                  <a:effectLst/>
                </c:spPr>
                <c:marker>
                  <c:symbol val="circle"/>
                  <c:size val="5"/>
                  <c:spPr>
                    <a:solidFill>
                      <a:schemeClr val="accent3">
                        <a:shade val="76000"/>
                      </a:schemeClr>
                    </a:solidFill>
                    <a:ln w="9525">
                      <a:solidFill>
                        <a:schemeClr val="accent3">
                          <a:shade val="76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t"/>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Sheet1!$B$1:$G$1</c15:sqref>
                        </c15:formulaRef>
                      </c:ext>
                    </c:extLst>
                    <c:strCache>
                      <c:ptCount val="6"/>
                      <c:pt idx="0">
                        <c:v>2019年</c:v>
                      </c:pt>
                      <c:pt idx="1">
                        <c:v>2020年</c:v>
                      </c:pt>
                      <c:pt idx="2">
                        <c:v>2021年</c:v>
                      </c:pt>
                      <c:pt idx="3">
                        <c:v>2022年</c:v>
                      </c:pt>
                      <c:pt idx="4">
                        <c:v>2023年</c:v>
                      </c:pt>
                      <c:pt idx="5">
                        <c:v>2024年</c:v>
                      </c:pt>
                    </c:strCache>
                  </c:strRef>
                </c:cat>
                <c:val>
                  <c:numRef>
                    <c:extLst>
                      <c:ext uri="{02D57815-91ED-43cb-92C2-25804820EDAC}">
                        <c15:formulaRef>
                          <c15:sqref>Sheet1!$B$2:$G$2</c15:sqref>
                        </c15:formulaRef>
                      </c:ext>
                    </c:extLst>
                    <c:numCache>
                      <c:formatCode>#,##0.0;[Red]\-#,##0.0</c:formatCode>
                      <c:ptCount val="6"/>
                      <c:pt idx="0">
                        <c:v>33.6</c:v>
                      </c:pt>
                      <c:pt idx="1">
                        <c:v>43</c:v>
                      </c:pt>
                      <c:pt idx="2">
                        <c:v>44.7</c:v>
                      </c:pt>
                      <c:pt idx="3">
                        <c:v>48.9</c:v>
                      </c:pt>
                      <c:pt idx="4">
                        <c:v>54.9</c:v>
                      </c:pt>
                      <c:pt idx="5">
                        <c:v>64.599999999999994</c:v>
                      </c:pt>
                    </c:numCache>
                  </c:numRef>
                </c:val>
                <c:smooth val="0"/>
                <c:extLst>
                  <c:ext xmlns:c16="http://schemas.microsoft.com/office/drawing/2014/chart" uri="{C3380CC4-5D6E-409C-BE32-E72D297353CC}">
                    <c16:uniqueId val="{00000004-F86E-40C9-8B29-6FB6D1C95CFE}"/>
                  </c:ext>
                </c:extLst>
              </c15:ser>
            </c15:filteredLineSeries>
          </c:ext>
        </c:extLst>
      </c:lineChart>
      <c:catAx>
        <c:axId val="15692866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crossAx val="1569287119"/>
        <c:crosses val="autoZero"/>
        <c:auto val="1"/>
        <c:lblAlgn val="ctr"/>
        <c:lblOffset val="100"/>
        <c:noMultiLvlLbl val="0"/>
      </c:catAx>
      <c:valAx>
        <c:axId val="1569287119"/>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crossAx val="1569286639"/>
        <c:crosses val="autoZero"/>
        <c:crossBetween val="between"/>
        <c:majorUnit val="25"/>
      </c:valAx>
      <c:spPr>
        <a:noFill/>
        <a:ln>
          <a:noFill/>
        </a:ln>
        <a:effectLst/>
      </c:spPr>
    </c:plotArea>
    <c:legend>
      <c:legendPos val="r"/>
      <c:layout>
        <c:manualLayout>
          <c:xMode val="edge"/>
          <c:yMode val="edge"/>
          <c:x val="2.1409429203906389E-2"/>
          <c:y val="0.9015456732378232"/>
          <c:w val="0.95247323460110556"/>
          <c:h val="5.531764775592269E-2"/>
        </c:manualLayout>
      </c:layout>
      <c:overlay val="0"/>
      <c:spPr>
        <a:noFill/>
        <a:ln>
          <a:solidFill>
            <a:schemeClr val="tx1"/>
          </a:solid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HGPｺﾞｼｯｸE" panose="020B0900000000000000" pitchFamily="50" charset="-128"/>
          <a:ea typeface="HGPｺﾞｼｯｸE" panose="020B0900000000000000" pitchFamily="50"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76144813064491"/>
          <c:y val="5.1146472570947295E-2"/>
          <c:w val="0.84103790685826851"/>
          <c:h val="0.6984139013136248"/>
        </c:manualLayout>
      </c:layout>
      <c:barChart>
        <c:barDir val="col"/>
        <c:grouping val="stacked"/>
        <c:varyColors val="0"/>
        <c:ser>
          <c:idx val="0"/>
          <c:order val="0"/>
          <c:tx>
            <c:strRef>
              <c:f>Q2性年代別!$E$36</c:f>
              <c:strCache>
                <c:ptCount val="1"/>
                <c:pt idx="0">
                  <c:v>テレビ</c:v>
                </c:pt>
              </c:strCache>
            </c:strRef>
          </c:tx>
          <c:spPr>
            <a:solidFill>
              <a:srgbClr val="000080"/>
            </a:solidFill>
            <a:ln w="12700">
              <a:noFill/>
              <a:prstDash val="solid"/>
            </a:ln>
          </c:spPr>
          <c:invertIfNegative val="0"/>
          <c:dLbls>
            <c:spPr>
              <a:noFill/>
              <a:ln w="25400">
                <a:noFill/>
              </a:ln>
            </c:spPr>
            <c:txPr>
              <a:bodyPr/>
              <a:lstStyle/>
              <a:p>
                <a:pPr>
                  <a:defRPr sz="1000" b="0" i="0" u="none" strike="noStrike" baseline="0">
                    <a:solidFill>
                      <a:schemeClr val="bg1"/>
                    </a:solidFill>
                    <a:latin typeface="HGPｺﾞｼｯｸE" panose="020B0900000000000000" pitchFamily="50" charset="-128"/>
                    <a:ea typeface="HGPｺﾞｼｯｸE" panose="020B0900000000000000" pitchFamily="50" charset="-128"/>
                    <a:cs typeface="HGP創英角ｺﾞｼｯｸUB"/>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Q2性年代別!$D$37:$D$51</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Q2性年代別!$E$37:$E$51</c:f>
              <c:numCache>
                <c:formatCode>0.0_ </c:formatCode>
                <c:ptCount val="15"/>
                <c:pt idx="0">
                  <c:v>122.5</c:v>
                </c:pt>
                <c:pt idx="1">
                  <c:v>104.7</c:v>
                </c:pt>
                <c:pt idx="2">
                  <c:v>60.8</c:v>
                </c:pt>
                <c:pt idx="3">
                  <c:v>79</c:v>
                </c:pt>
                <c:pt idx="4">
                  <c:v>85.5</c:v>
                </c:pt>
                <c:pt idx="5">
                  <c:v>84.4</c:v>
                </c:pt>
                <c:pt idx="6">
                  <c:v>138.9</c:v>
                </c:pt>
                <c:pt idx="7">
                  <c:v>160.4</c:v>
                </c:pt>
                <c:pt idx="8">
                  <c:v>140.69999999999999</c:v>
                </c:pt>
                <c:pt idx="9">
                  <c:v>88.2</c:v>
                </c:pt>
                <c:pt idx="10">
                  <c:v>97.7</c:v>
                </c:pt>
                <c:pt idx="11">
                  <c:v>140.30000000000001</c:v>
                </c:pt>
                <c:pt idx="12">
                  <c:v>131.69999999999999</c:v>
                </c:pt>
                <c:pt idx="13">
                  <c:v>143.9</c:v>
                </c:pt>
                <c:pt idx="14">
                  <c:v>224.3</c:v>
                </c:pt>
              </c:numCache>
            </c:numRef>
          </c:val>
          <c:extLst>
            <c:ext xmlns:c16="http://schemas.microsoft.com/office/drawing/2014/chart" uri="{C3380CC4-5D6E-409C-BE32-E72D297353CC}">
              <c16:uniqueId val="{00000000-B30B-4EEF-B542-C6AABC34D5AC}"/>
            </c:ext>
          </c:extLst>
        </c:ser>
        <c:ser>
          <c:idx val="1"/>
          <c:order val="1"/>
          <c:tx>
            <c:strRef>
              <c:f>Q2性年代別!$F$36</c:f>
              <c:strCache>
                <c:ptCount val="1"/>
                <c:pt idx="0">
                  <c:v>ラジオ</c:v>
                </c:pt>
              </c:strCache>
            </c:strRef>
          </c:tx>
          <c:spPr>
            <a:solidFill>
              <a:srgbClr val="0000FF"/>
            </a:solidFill>
            <a:ln>
              <a:noFill/>
            </a:ln>
          </c:spPr>
          <c:invertIfNegative val="0"/>
          <c:dLbls>
            <c:dLbl>
              <c:idx val="2"/>
              <c:layout>
                <c:manualLayout>
                  <c:x val="-2.8272220753410115E-17"/>
                  <c:y val="1.371296751468513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0B-4EEF-B542-C6AABC34D5AC}"/>
                </c:ext>
              </c:extLst>
            </c:dLbl>
            <c:dLbl>
              <c:idx val="3"/>
              <c:layout>
                <c:manualLayout>
                  <c:x val="0"/>
                  <c:y val="5.144033616327064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30B-4EEF-B542-C6AABC34D5AC}"/>
                </c:ext>
              </c:extLst>
            </c:dLbl>
            <c:dLbl>
              <c:idx val="4"/>
              <c:layout>
                <c:manualLayout>
                  <c:x val="0"/>
                  <c:y val="5.144033616327189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0B-4EEF-B542-C6AABC34D5AC}"/>
                </c:ext>
              </c:extLst>
            </c:dLbl>
            <c:dLbl>
              <c:idx val="9"/>
              <c:layout>
                <c:manualLayout>
                  <c:x val="0"/>
                  <c:y val="1.542416660582914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30B-4EEF-B542-C6AABC34D5AC}"/>
                </c:ext>
              </c:extLst>
            </c:dLbl>
            <c:dLbl>
              <c:idx val="10"/>
              <c:layout>
                <c:manualLayout>
                  <c:x val="0"/>
                  <c:y val="1.714151317486919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30B-4EEF-B542-C6AABC34D5AC}"/>
                </c:ext>
              </c:extLst>
            </c:dLbl>
            <c:spPr>
              <a:noFill/>
              <a:ln>
                <a:noFill/>
              </a:ln>
              <a:effectLst/>
            </c:spPr>
            <c:txPr>
              <a:bodyPr/>
              <a:lstStyle/>
              <a:p>
                <a:pPr>
                  <a:defRPr sz="900">
                    <a:solidFill>
                      <a:schemeClr val="bg1"/>
                    </a:solidFill>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Q2性年代別!$D$37:$D$51</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Q2性年代別!$F$37:$F$51</c:f>
              <c:numCache>
                <c:formatCode>0.0_ </c:formatCode>
                <c:ptCount val="15"/>
                <c:pt idx="0">
                  <c:v>23</c:v>
                </c:pt>
                <c:pt idx="1">
                  <c:v>23.5</c:v>
                </c:pt>
                <c:pt idx="2">
                  <c:v>6.4</c:v>
                </c:pt>
                <c:pt idx="3">
                  <c:v>20.9</c:v>
                </c:pt>
                <c:pt idx="4">
                  <c:v>15</c:v>
                </c:pt>
                <c:pt idx="5">
                  <c:v>23.2</c:v>
                </c:pt>
                <c:pt idx="6">
                  <c:v>25</c:v>
                </c:pt>
                <c:pt idx="7">
                  <c:v>43.5</c:v>
                </c:pt>
                <c:pt idx="8">
                  <c:v>22.5</c:v>
                </c:pt>
                <c:pt idx="9">
                  <c:v>8.6</c:v>
                </c:pt>
                <c:pt idx="10">
                  <c:v>12.2</c:v>
                </c:pt>
                <c:pt idx="11">
                  <c:v>20</c:v>
                </c:pt>
                <c:pt idx="12">
                  <c:v>17.5</c:v>
                </c:pt>
                <c:pt idx="13">
                  <c:v>36.299999999999997</c:v>
                </c:pt>
                <c:pt idx="14">
                  <c:v>32</c:v>
                </c:pt>
              </c:numCache>
            </c:numRef>
          </c:val>
          <c:extLst>
            <c:ext xmlns:c16="http://schemas.microsoft.com/office/drawing/2014/chart" uri="{C3380CC4-5D6E-409C-BE32-E72D297353CC}">
              <c16:uniqueId val="{00000006-B30B-4EEF-B542-C6AABC34D5AC}"/>
            </c:ext>
          </c:extLst>
        </c:ser>
        <c:ser>
          <c:idx val="2"/>
          <c:order val="2"/>
          <c:tx>
            <c:strRef>
              <c:f>Q2性年代別!$G$36</c:f>
              <c:strCache>
                <c:ptCount val="1"/>
                <c:pt idx="0">
                  <c:v>新聞</c:v>
                </c:pt>
              </c:strCache>
            </c:strRef>
          </c:tx>
          <c:spPr>
            <a:solidFill>
              <a:srgbClr val="008000"/>
            </a:solidFill>
            <a:ln>
              <a:noFill/>
            </a:ln>
          </c:spPr>
          <c:invertIfNegative val="0"/>
          <c:dLbls>
            <c:dLbl>
              <c:idx val="2"/>
              <c:layout>
                <c:manualLayout>
                  <c:x val="0"/>
                  <c:y val="3.427592579073018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30B-4EEF-B542-C6AABC34D5AC}"/>
                </c:ext>
              </c:extLst>
            </c:dLbl>
            <c:dLbl>
              <c:idx val="3"/>
              <c:layout>
                <c:manualLayout>
                  <c:x val="0"/>
                  <c:y val="3.429355744218126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30B-4EEF-B542-C6AABC34D5AC}"/>
                </c:ext>
              </c:extLst>
            </c:dLbl>
            <c:dLbl>
              <c:idx val="4"/>
              <c:layout>
                <c:manualLayout>
                  <c:x val="0"/>
                  <c:y val="3.429355744218000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30B-4EEF-B542-C6AABC34D5AC}"/>
                </c:ext>
              </c:extLst>
            </c:dLbl>
            <c:dLbl>
              <c:idx val="8"/>
              <c:layout>
                <c:manualLayout>
                  <c:x val="0"/>
                  <c:y val="3.429355744218063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30B-4EEF-B542-C6AABC34D5AC}"/>
                </c:ext>
              </c:extLst>
            </c:dLbl>
            <c:dLbl>
              <c:idx val="9"/>
              <c:layout>
                <c:manualLayout>
                  <c:x val="0"/>
                  <c:y val="6.856956306362440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30B-4EEF-B542-C6AABC34D5AC}"/>
                </c:ext>
              </c:extLst>
            </c:dLbl>
            <c:dLbl>
              <c:idx val="10"/>
              <c:layout>
                <c:manualLayout>
                  <c:x val="0"/>
                  <c:y val="6.856011208322695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30B-4EEF-B542-C6AABC34D5AC}"/>
                </c:ext>
              </c:extLst>
            </c:dLbl>
            <c:dLbl>
              <c:idx val="12"/>
              <c:layout>
                <c:manualLayout>
                  <c:x val="0"/>
                  <c:y val="-1.720113235378834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30B-4EEF-B542-C6AABC34D5AC}"/>
                </c:ext>
              </c:extLst>
            </c:dLbl>
            <c:spPr>
              <a:noFill/>
              <a:ln>
                <a:noFill/>
              </a:ln>
              <a:effectLst/>
            </c:spPr>
            <c:txPr>
              <a:bodyPr/>
              <a:lstStyle/>
              <a:p>
                <a:pPr>
                  <a:defRPr sz="900">
                    <a:solidFill>
                      <a:schemeClr val="bg1"/>
                    </a:solidFill>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Q2性年代別!$D$37:$D$51</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Q2性年代別!$G$37:$G$51</c:f>
              <c:numCache>
                <c:formatCode>0.0_ </c:formatCode>
                <c:ptCount val="15"/>
                <c:pt idx="0">
                  <c:v>9.1999999999999993</c:v>
                </c:pt>
                <c:pt idx="1">
                  <c:v>9.9</c:v>
                </c:pt>
                <c:pt idx="2">
                  <c:v>4.4000000000000004</c:v>
                </c:pt>
                <c:pt idx="3">
                  <c:v>4.7</c:v>
                </c:pt>
                <c:pt idx="4">
                  <c:v>8.1</c:v>
                </c:pt>
                <c:pt idx="5">
                  <c:v>10.8</c:v>
                </c:pt>
                <c:pt idx="6">
                  <c:v>10.1</c:v>
                </c:pt>
                <c:pt idx="7">
                  <c:v>19.8</c:v>
                </c:pt>
                <c:pt idx="8">
                  <c:v>8.5</c:v>
                </c:pt>
                <c:pt idx="9">
                  <c:v>2.2000000000000002</c:v>
                </c:pt>
                <c:pt idx="10">
                  <c:v>3.1</c:v>
                </c:pt>
                <c:pt idx="11">
                  <c:v>5.5</c:v>
                </c:pt>
                <c:pt idx="12">
                  <c:v>5.0999999999999996</c:v>
                </c:pt>
                <c:pt idx="13">
                  <c:v>12.6</c:v>
                </c:pt>
                <c:pt idx="14">
                  <c:v>21.1</c:v>
                </c:pt>
              </c:numCache>
            </c:numRef>
          </c:val>
          <c:extLst>
            <c:ext xmlns:c16="http://schemas.microsoft.com/office/drawing/2014/chart" uri="{C3380CC4-5D6E-409C-BE32-E72D297353CC}">
              <c16:uniqueId val="{0000000E-B30B-4EEF-B542-C6AABC34D5AC}"/>
            </c:ext>
          </c:extLst>
        </c:ser>
        <c:ser>
          <c:idx val="3"/>
          <c:order val="3"/>
          <c:tx>
            <c:strRef>
              <c:f>Q2性年代別!$H$36</c:f>
              <c:strCache>
                <c:ptCount val="1"/>
                <c:pt idx="0">
                  <c:v>雑誌</c:v>
                </c:pt>
              </c:strCache>
            </c:strRef>
          </c:tx>
          <c:spPr>
            <a:solidFill>
              <a:srgbClr val="00FF00"/>
            </a:solidFill>
            <a:ln>
              <a:noFill/>
            </a:ln>
          </c:spPr>
          <c:invertIfNegative val="0"/>
          <c:dLbls>
            <c:dLbl>
              <c:idx val="0"/>
              <c:layout>
                <c:manualLayout>
                  <c:x val="-2.5383345860226776E-17"/>
                  <c:y val="-5.139501724633447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30B-4EEF-B542-C6AABC34D5AC}"/>
                </c:ext>
              </c:extLst>
            </c:dLbl>
            <c:dLbl>
              <c:idx val="1"/>
              <c:layout>
                <c:manualLayout>
                  <c:x val="-2.5383345860226776E-17"/>
                  <c:y val="-3.42633448308888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30B-4EEF-B542-C6AABC34D5AC}"/>
                </c:ext>
              </c:extLst>
            </c:dLbl>
            <c:dLbl>
              <c:idx val="2"/>
              <c:layout>
                <c:manualLayout>
                  <c:x val="-2.8272220753410115E-17"/>
                  <c:y val="-6.858711488436253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30B-4EEF-B542-C6AABC34D5AC}"/>
                </c:ext>
              </c:extLst>
            </c:dLbl>
            <c:dLbl>
              <c:idx val="3"/>
              <c:layout>
                <c:manualLayout>
                  <c:x val="0"/>
                  <c:y val="-5.144033616327315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30B-4EEF-B542-C6AABC34D5AC}"/>
                </c:ext>
              </c:extLst>
            </c:dLbl>
            <c:dLbl>
              <c:idx val="4"/>
              <c:layout>
                <c:manualLayout>
                  <c:x val="0"/>
                  <c:y val="-5.144033616327189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30B-4EEF-B542-C6AABC34D5AC}"/>
                </c:ext>
              </c:extLst>
            </c:dLbl>
            <c:dLbl>
              <c:idx val="10"/>
              <c:layout>
                <c:manualLayout>
                  <c:x val="0"/>
                  <c:y val="-5.144033616327189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30B-4EEF-B542-C6AABC34D5AC}"/>
                </c:ext>
              </c:extLst>
            </c:dLbl>
            <c:dLbl>
              <c:idx val="11"/>
              <c:layout>
                <c:manualLayout>
                  <c:x val="0"/>
                  <c:y val="-5.144033616327126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30B-4EEF-B542-C6AABC34D5AC}"/>
                </c:ext>
              </c:extLst>
            </c:dLbl>
            <c:dLbl>
              <c:idx val="12"/>
              <c:layout>
                <c:manualLayout>
                  <c:x val="-1.0150703443324181E-16"/>
                  <c:y val="-6.821210958302259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30B-4EEF-B542-C6AABC34D5AC}"/>
                </c:ext>
              </c:extLst>
            </c:dLbl>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Q2性年代別!$D$37:$D$51</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Q2性年代別!$H$37:$H$51</c:f>
              <c:numCache>
                <c:formatCode>0.0_ </c:formatCode>
                <c:ptCount val="15"/>
                <c:pt idx="0">
                  <c:v>9.5</c:v>
                </c:pt>
                <c:pt idx="1">
                  <c:v>9.3000000000000007</c:v>
                </c:pt>
                <c:pt idx="2">
                  <c:v>7.6</c:v>
                </c:pt>
                <c:pt idx="3">
                  <c:v>6</c:v>
                </c:pt>
                <c:pt idx="4">
                  <c:v>9.5</c:v>
                </c:pt>
                <c:pt idx="5">
                  <c:v>10</c:v>
                </c:pt>
                <c:pt idx="6">
                  <c:v>9.5</c:v>
                </c:pt>
                <c:pt idx="7">
                  <c:v>12.8</c:v>
                </c:pt>
                <c:pt idx="8">
                  <c:v>9.6999999999999993</c:v>
                </c:pt>
                <c:pt idx="9">
                  <c:v>2</c:v>
                </c:pt>
                <c:pt idx="10">
                  <c:v>6.5</c:v>
                </c:pt>
                <c:pt idx="11">
                  <c:v>6.2</c:v>
                </c:pt>
                <c:pt idx="12">
                  <c:v>9.6999999999999993</c:v>
                </c:pt>
                <c:pt idx="13">
                  <c:v>13.1</c:v>
                </c:pt>
                <c:pt idx="14">
                  <c:v>16.399999999999999</c:v>
                </c:pt>
              </c:numCache>
            </c:numRef>
          </c:val>
          <c:extLst>
            <c:ext xmlns:c16="http://schemas.microsoft.com/office/drawing/2014/chart" uri="{C3380CC4-5D6E-409C-BE32-E72D297353CC}">
              <c16:uniqueId val="{00000017-B30B-4EEF-B542-C6AABC34D5AC}"/>
            </c:ext>
          </c:extLst>
        </c:ser>
        <c:ser>
          <c:idx val="4"/>
          <c:order val="4"/>
          <c:tx>
            <c:strRef>
              <c:f>Q2性年代別!$I$36</c:f>
              <c:strCache>
                <c:ptCount val="1"/>
                <c:pt idx="0">
                  <c:v>パソコン</c:v>
                </c:pt>
              </c:strCache>
            </c:strRef>
          </c:tx>
          <c:spPr>
            <a:solidFill>
              <a:srgbClr val="FF66FF"/>
            </a:solidFill>
            <a:ln>
              <a:noFill/>
            </a:ln>
          </c:spPr>
          <c:invertIfNegative val="0"/>
          <c:dLbls>
            <c:dLbl>
              <c:idx val="9"/>
              <c:layout>
                <c:manualLayout>
                  <c:x val="0"/>
                  <c:y val="-5.141388868609715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30B-4EEF-B542-C6AABC34D5AC}"/>
                </c:ext>
              </c:extLst>
            </c:dLbl>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Q2性年代別!$D$37:$D$51</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Q2性年代別!$I$37:$I$51</c:f>
              <c:numCache>
                <c:formatCode>0.0_ </c:formatCode>
                <c:ptCount val="15"/>
                <c:pt idx="0">
                  <c:v>68.900000000000006</c:v>
                </c:pt>
                <c:pt idx="1">
                  <c:v>94.9</c:v>
                </c:pt>
                <c:pt idx="2">
                  <c:v>84</c:v>
                </c:pt>
                <c:pt idx="3">
                  <c:v>122.5</c:v>
                </c:pt>
                <c:pt idx="4">
                  <c:v>85.6</c:v>
                </c:pt>
                <c:pt idx="5">
                  <c:v>89.5</c:v>
                </c:pt>
                <c:pt idx="6">
                  <c:v>91.7</c:v>
                </c:pt>
                <c:pt idx="7">
                  <c:v>89.8</c:v>
                </c:pt>
                <c:pt idx="8">
                  <c:v>42.4</c:v>
                </c:pt>
                <c:pt idx="9">
                  <c:v>25.1</c:v>
                </c:pt>
                <c:pt idx="10">
                  <c:v>55.3</c:v>
                </c:pt>
                <c:pt idx="11">
                  <c:v>45.8</c:v>
                </c:pt>
                <c:pt idx="12">
                  <c:v>45</c:v>
                </c:pt>
                <c:pt idx="13">
                  <c:v>38.200000000000003</c:v>
                </c:pt>
                <c:pt idx="14">
                  <c:v>30.3</c:v>
                </c:pt>
              </c:numCache>
            </c:numRef>
          </c:val>
          <c:extLst>
            <c:ext xmlns:c16="http://schemas.microsoft.com/office/drawing/2014/chart" uri="{C3380CC4-5D6E-409C-BE32-E72D297353CC}">
              <c16:uniqueId val="{00000019-B30B-4EEF-B542-C6AABC34D5AC}"/>
            </c:ext>
          </c:extLst>
        </c:ser>
        <c:ser>
          <c:idx val="5"/>
          <c:order val="5"/>
          <c:tx>
            <c:strRef>
              <c:f>Q2性年代別!$J$36</c:f>
              <c:strCache>
                <c:ptCount val="1"/>
                <c:pt idx="0">
                  <c:v>タブレット端末</c:v>
                </c:pt>
              </c:strCache>
            </c:strRef>
          </c:tx>
          <c:spPr>
            <a:solidFill>
              <a:srgbClr val="FFC000"/>
            </a:solidFill>
            <a:ln>
              <a:noFill/>
            </a:ln>
          </c:spPr>
          <c:invertIfNegative val="0"/>
          <c:dLbls>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Q2性年代別!$D$37:$D$51</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Q2性年代別!$J$37:$J$51</c:f>
              <c:numCache>
                <c:formatCode>0.0_ </c:formatCode>
                <c:ptCount val="15"/>
                <c:pt idx="0">
                  <c:v>37.9</c:v>
                </c:pt>
                <c:pt idx="1">
                  <c:v>46.9</c:v>
                </c:pt>
                <c:pt idx="2">
                  <c:v>83.2</c:v>
                </c:pt>
                <c:pt idx="3">
                  <c:v>67.5</c:v>
                </c:pt>
                <c:pt idx="4">
                  <c:v>50.2</c:v>
                </c:pt>
                <c:pt idx="5">
                  <c:v>57.2</c:v>
                </c:pt>
                <c:pt idx="6">
                  <c:v>24.7</c:v>
                </c:pt>
                <c:pt idx="7">
                  <c:v>17.5</c:v>
                </c:pt>
                <c:pt idx="8">
                  <c:v>28.7</c:v>
                </c:pt>
                <c:pt idx="9">
                  <c:v>28.6</c:v>
                </c:pt>
                <c:pt idx="10">
                  <c:v>43.8</c:v>
                </c:pt>
                <c:pt idx="11">
                  <c:v>43.8</c:v>
                </c:pt>
                <c:pt idx="12">
                  <c:v>13.3</c:v>
                </c:pt>
                <c:pt idx="13">
                  <c:v>27.2</c:v>
                </c:pt>
                <c:pt idx="14">
                  <c:v>14.6</c:v>
                </c:pt>
              </c:numCache>
            </c:numRef>
          </c:val>
          <c:extLst>
            <c:ext xmlns:c16="http://schemas.microsoft.com/office/drawing/2014/chart" uri="{C3380CC4-5D6E-409C-BE32-E72D297353CC}">
              <c16:uniqueId val="{0000001A-B30B-4EEF-B542-C6AABC34D5AC}"/>
            </c:ext>
          </c:extLst>
        </c:ser>
        <c:ser>
          <c:idx val="6"/>
          <c:order val="6"/>
          <c:tx>
            <c:strRef>
              <c:f>Q2性年代別!$K$36</c:f>
              <c:strCache>
                <c:ptCount val="1"/>
                <c:pt idx="0">
                  <c:v>携帯／スマホ</c:v>
                </c:pt>
              </c:strCache>
            </c:strRef>
          </c:tx>
          <c:spPr>
            <a:solidFill>
              <a:srgbClr val="FF0000"/>
            </a:solidFill>
            <a:ln>
              <a:noFill/>
            </a:ln>
          </c:spPr>
          <c:invertIfNegative val="0"/>
          <c:dLbls>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Q2性年代別!$D$37:$D$51</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Q2性年代別!$K$37:$K$51</c:f>
              <c:numCache>
                <c:formatCode>0.0_ </c:formatCode>
                <c:ptCount val="15"/>
                <c:pt idx="0">
                  <c:v>161.69999999999999</c:v>
                </c:pt>
                <c:pt idx="1">
                  <c:v>147.1</c:v>
                </c:pt>
                <c:pt idx="2">
                  <c:v>229.3</c:v>
                </c:pt>
                <c:pt idx="3">
                  <c:v>230.1</c:v>
                </c:pt>
                <c:pt idx="4">
                  <c:v>149.19999999999999</c:v>
                </c:pt>
                <c:pt idx="5">
                  <c:v>143.5</c:v>
                </c:pt>
                <c:pt idx="6">
                  <c:v>101.6</c:v>
                </c:pt>
                <c:pt idx="7">
                  <c:v>82.2</c:v>
                </c:pt>
                <c:pt idx="8">
                  <c:v>176.7</c:v>
                </c:pt>
                <c:pt idx="9">
                  <c:v>218</c:v>
                </c:pt>
                <c:pt idx="10">
                  <c:v>242.6</c:v>
                </c:pt>
                <c:pt idx="11">
                  <c:v>220.3</c:v>
                </c:pt>
                <c:pt idx="12">
                  <c:v>154</c:v>
                </c:pt>
                <c:pt idx="13">
                  <c:v>154.5</c:v>
                </c:pt>
                <c:pt idx="14">
                  <c:v>84.8</c:v>
                </c:pt>
              </c:numCache>
            </c:numRef>
          </c:val>
          <c:extLst>
            <c:ext xmlns:c16="http://schemas.microsoft.com/office/drawing/2014/chart" uri="{C3380CC4-5D6E-409C-BE32-E72D297353CC}">
              <c16:uniqueId val="{0000001B-B30B-4EEF-B542-C6AABC34D5AC}"/>
            </c:ext>
          </c:extLst>
        </c:ser>
        <c:dLbls>
          <c:showLegendKey val="0"/>
          <c:showVal val="0"/>
          <c:showCatName val="0"/>
          <c:showSerName val="0"/>
          <c:showPercent val="0"/>
          <c:showBubbleSize val="0"/>
        </c:dLbls>
        <c:gapWidth val="30"/>
        <c:overlap val="100"/>
        <c:axId val="-591928816"/>
        <c:axId val="-591925008"/>
      </c:barChart>
      <c:catAx>
        <c:axId val="-591928816"/>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eaVert"/>
          <a:lstStyle/>
          <a:p>
            <a:pPr>
              <a:defRPr sz="10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crossAx val="-591925008"/>
        <c:crosses val="autoZero"/>
        <c:auto val="1"/>
        <c:lblAlgn val="ctr"/>
        <c:lblOffset val="100"/>
        <c:tickLblSkip val="1"/>
        <c:noMultiLvlLbl val="0"/>
      </c:catAx>
      <c:valAx>
        <c:axId val="-591925008"/>
        <c:scaling>
          <c:orientation val="minMax"/>
        </c:scaling>
        <c:delete val="0"/>
        <c:axPos val="l"/>
        <c:majorGridlines>
          <c:spPr>
            <a:ln w="3175">
              <a:solidFill>
                <a:srgbClr val="000000"/>
              </a:solidFill>
              <a:prstDash val="solid"/>
            </a:ln>
          </c:spPr>
        </c:majorGridlines>
        <c:numFmt formatCode="#,##0&quot;分&quot;" sourceLinked="0"/>
        <c:majorTickMark val="in"/>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crossAx val="-591928816"/>
        <c:crosses val="autoZero"/>
        <c:crossBetween val="between"/>
      </c:valAx>
      <c:spPr>
        <a:noFill/>
        <a:ln w="12700">
          <a:solidFill>
            <a:srgbClr val="808080"/>
          </a:solidFill>
          <a:prstDash val="solid"/>
        </a:ln>
      </c:spPr>
    </c:plotArea>
    <c:legend>
      <c:legendPos val="b"/>
      <c:layout>
        <c:manualLayout>
          <c:xMode val="edge"/>
          <c:yMode val="edge"/>
          <c:x val="0.13442779734416513"/>
          <c:y val="0.91087247209986888"/>
          <c:w val="0.79297897528459826"/>
          <c:h val="5.9631256500157895E-2"/>
        </c:manualLayout>
      </c:layout>
      <c:overlay val="0"/>
      <c:spPr>
        <a:solidFill>
          <a:srgbClr val="FFFFFF"/>
        </a:solidFill>
        <a:ln w="3175">
          <a:solidFill>
            <a:srgbClr val="000000"/>
          </a:solidFill>
          <a:prstDash val="solid"/>
        </a:ln>
      </c:spPr>
      <c:txPr>
        <a:bodyPr/>
        <a:lstStyle/>
        <a:p>
          <a:pPr>
            <a:defRPr sz="12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legend>
    <c:plotVisOnly val="1"/>
    <c:dispBlanksAs val="gap"/>
    <c:showDLblsOverMax val="0"/>
  </c:chart>
  <c:spPr>
    <a:noFill/>
    <a:ln w="9525">
      <a:noFill/>
    </a:ln>
  </c:spPr>
  <c:txPr>
    <a:bodyPr/>
    <a:lstStyle/>
    <a:p>
      <a:pPr>
        <a:defRPr sz="1100" b="0" i="0" u="none" strike="noStrike" baseline="0">
          <a:solidFill>
            <a:srgbClr val="000000"/>
          </a:solidFill>
          <a:latin typeface="HGP創英角ｺﾞｼｯｸUB"/>
          <a:ea typeface="HGP創英角ｺﾞｼｯｸUB"/>
          <a:cs typeface="HGP創英角ｺﾞｼｯｸUB"/>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76144813064491"/>
          <c:y val="5.1146472570947295E-2"/>
          <c:w val="0.84103790685826851"/>
          <c:h val="0.6984139013136248"/>
        </c:manualLayout>
      </c:layout>
      <c:barChart>
        <c:barDir val="col"/>
        <c:grouping val="percentStacked"/>
        <c:varyColors val="0"/>
        <c:ser>
          <c:idx val="0"/>
          <c:order val="0"/>
          <c:tx>
            <c:strRef>
              <c:f>Q2性年代別割合!$E$36</c:f>
              <c:strCache>
                <c:ptCount val="1"/>
                <c:pt idx="0">
                  <c:v>テレビ</c:v>
                </c:pt>
              </c:strCache>
            </c:strRef>
          </c:tx>
          <c:spPr>
            <a:solidFill>
              <a:srgbClr val="000080"/>
            </a:solidFill>
            <a:ln w="12700">
              <a:noFill/>
              <a:prstDash val="solid"/>
            </a:ln>
          </c:spPr>
          <c:invertIfNegative val="0"/>
          <c:dLbls>
            <c:numFmt formatCode="[=0]&quot;-&quot;;[&lt;&gt;0]0.0;General" sourceLinked="0"/>
            <c:spPr>
              <a:noFill/>
              <a:ln w="25400">
                <a:noFill/>
              </a:ln>
            </c:spPr>
            <c:txPr>
              <a:bodyPr/>
              <a:lstStyle/>
              <a:p>
                <a:pPr>
                  <a:defRPr sz="1000" b="0" i="0" u="none" strike="noStrike" baseline="0">
                    <a:solidFill>
                      <a:schemeClr val="bg1"/>
                    </a:solidFill>
                    <a:latin typeface="HGPｺﾞｼｯｸE" panose="020B0900000000000000" pitchFamily="50" charset="-128"/>
                    <a:ea typeface="HGPｺﾞｼｯｸE" panose="020B0900000000000000" pitchFamily="50" charset="-128"/>
                    <a:cs typeface="HGP創英角ｺﾞｼｯｸUB"/>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Q2性年代別割合!$C$55:$C$69</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Q2性年代別割合!$D$55:$D$69</c:f>
              <c:numCache>
                <c:formatCode>[=0]"-";[&lt;&gt;0]0.0;General</c:formatCode>
                <c:ptCount val="15"/>
                <c:pt idx="0">
                  <c:v>28.3</c:v>
                </c:pt>
                <c:pt idx="1">
                  <c:v>24</c:v>
                </c:pt>
                <c:pt idx="2">
                  <c:v>12.8</c:v>
                </c:pt>
                <c:pt idx="3">
                  <c:v>14.9</c:v>
                </c:pt>
                <c:pt idx="4">
                  <c:v>21.2</c:v>
                </c:pt>
                <c:pt idx="5">
                  <c:v>20.2</c:v>
                </c:pt>
                <c:pt idx="6">
                  <c:v>34.6</c:v>
                </c:pt>
                <c:pt idx="7">
                  <c:v>37.700000000000003</c:v>
                </c:pt>
                <c:pt idx="8">
                  <c:v>32.799999999999997</c:v>
                </c:pt>
                <c:pt idx="9">
                  <c:v>23.7</c:v>
                </c:pt>
                <c:pt idx="10">
                  <c:v>21.2</c:v>
                </c:pt>
                <c:pt idx="11">
                  <c:v>29.1</c:v>
                </c:pt>
                <c:pt idx="12">
                  <c:v>35</c:v>
                </c:pt>
                <c:pt idx="13">
                  <c:v>33.799999999999997</c:v>
                </c:pt>
                <c:pt idx="14">
                  <c:v>53</c:v>
                </c:pt>
              </c:numCache>
            </c:numRef>
          </c:val>
          <c:extLst>
            <c:ext xmlns:c16="http://schemas.microsoft.com/office/drawing/2014/chart" uri="{C3380CC4-5D6E-409C-BE32-E72D297353CC}">
              <c16:uniqueId val="{00000000-60F3-4AFE-B2C6-8134E3609186}"/>
            </c:ext>
          </c:extLst>
        </c:ser>
        <c:ser>
          <c:idx val="1"/>
          <c:order val="1"/>
          <c:tx>
            <c:strRef>
              <c:f>Q2性年代別割合!$F$36</c:f>
              <c:strCache>
                <c:ptCount val="1"/>
                <c:pt idx="0">
                  <c:v>ラジオ</c:v>
                </c:pt>
              </c:strCache>
            </c:strRef>
          </c:tx>
          <c:spPr>
            <a:solidFill>
              <a:srgbClr val="0000FF"/>
            </a:solidFill>
            <a:ln>
              <a:noFill/>
            </a:ln>
          </c:spPr>
          <c:invertIfNegative val="0"/>
          <c:dLbls>
            <c:dLbl>
              <c:idx val="2"/>
              <c:layout>
                <c:manualLayout>
                  <c:x val="-2.7853420765039185E-17"/>
                  <c:y val="1.543210084898144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0F3-4AFE-B2C6-8134E3609186}"/>
                </c:ext>
              </c:extLst>
            </c:dLbl>
            <c:dLbl>
              <c:idx val="9"/>
              <c:layout>
                <c:manualLayout>
                  <c:x val="0"/>
                  <c:y val="1.543210084898144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0F3-4AFE-B2C6-8134E3609186}"/>
                </c:ext>
              </c:extLst>
            </c:dLbl>
            <c:dLbl>
              <c:idx val="10"/>
              <c:layout>
                <c:manualLayout>
                  <c:x val="0"/>
                  <c:y val="1.54321008489815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0F3-4AFE-B2C6-8134E3609186}"/>
                </c:ext>
              </c:extLst>
            </c:dLbl>
            <c:numFmt formatCode="[=0]&quot;-&quot;;[&lt;&gt;0]0.0;General" sourceLinked="0"/>
            <c:spPr>
              <a:noFill/>
              <a:ln>
                <a:noFill/>
              </a:ln>
              <a:effectLst/>
            </c:spPr>
            <c:txPr>
              <a:bodyPr/>
              <a:lstStyle/>
              <a:p>
                <a:pPr>
                  <a:defRPr sz="900">
                    <a:solidFill>
                      <a:schemeClr val="bg1"/>
                    </a:solidFill>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Q2性年代別割合!$C$55:$C$69</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Q2性年代別割合!$E$55:$E$69</c:f>
              <c:numCache>
                <c:formatCode>[=0]"-";[&lt;&gt;0]0.0;General</c:formatCode>
                <c:ptCount val="15"/>
                <c:pt idx="0">
                  <c:v>5.3</c:v>
                </c:pt>
                <c:pt idx="1">
                  <c:v>5.4</c:v>
                </c:pt>
                <c:pt idx="2">
                  <c:v>1.3</c:v>
                </c:pt>
                <c:pt idx="3">
                  <c:v>3.9</c:v>
                </c:pt>
                <c:pt idx="4">
                  <c:v>3.7</c:v>
                </c:pt>
                <c:pt idx="5">
                  <c:v>5.5</c:v>
                </c:pt>
                <c:pt idx="6">
                  <c:v>6.2</c:v>
                </c:pt>
                <c:pt idx="7">
                  <c:v>10.199999999999999</c:v>
                </c:pt>
                <c:pt idx="8">
                  <c:v>5.2</c:v>
                </c:pt>
                <c:pt idx="9">
                  <c:v>2.2999999999999998</c:v>
                </c:pt>
                <c:pt idx="10">
                  <c:v>2.6</c:v>
                </c:pt>
                <c:pt idx="11">
                  <c:v>4.2</c:v>
                </c:pt>
                <c:pt idx="12">
                  <c:v>4.7</c:v>
                </c:pt>
                <c:pt idx="13">
                  <c:v>8.5</c:v>
                </c:pt>
                <c:pt idx="14">
                  <c:v>7.6</c:v>
                </c:pt>
              </c:numCache>
            </c:numRef>
          </c:val>
          <c:extLst>
            <c:ext xmlns:c16="http://schemas.microsoft.com/office/drawing/2014/chart" uri="{C3380CC4-5D6E-409C-BE32-E72D297353CC}">
              <c16:uniqueId val="{00000004-60F3-4AFE-B2C6-8134E3609186}"/>
            </c:ext>
          </c:extLst>
        </c:ser>
        <c:ser>
          <c:idx val="2"/>
          <c:order val="2"/>
          <c:tx>
            <c:strRef>
              <c:f>Q2性年代別割合!$G$36</c:f>
              <c:strCache>
                <c:ptCount val="1"/>
                <c:pt idx="0">
                  <c:v>新聞</c:v>
                </c:pt>
              </c:strCache>
            </c:strRef>
          </c:tx>
          <c:spPr>
            <a:solidFill>
              <a:srgbClr val="008000"/>
            </a:solidFill>
            <a:ln>
              <a:noFill/>
            </a:ln>
          </c:spPr>
          <c:invertIfNegative val="0"/>
          <c:dLbls>
            <c:dLbl>
              <c:idx val="2"/>
              <c:layout>
                <c:manualLayout>
                  <c:x val="-2.7853420765039185E-17"/>
                  <c:y val="6.858711488436127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0F3-4AFE-B2C6-8134E3609186}"/>
                </c:ext>
              </c:extLst>
            </c:dLbl>
            <c:dLbl>
              <c:idx val="4"/>
              <c:layout>
                <c:manualLayout>
                  <c:x val="0"/>
                  <c:y val="1.714677872109063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0F3-4AFE-B2C6-8134E3609186}"/>
                </c:ext>
              </c:extLst>
            </c:dLbl>
            <c:dLbl>
              <c:idx val="9"/>
              <c:layout>
                <c:manualLayout>
                  <c:x val="0"/>
                  <c:y val="6.858711488436253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0F3-4AFE-B2C6-8134E3609186}"/>
                </c:ext>
              </c:extLst>
            </c:dLbl>
            <c:dLbl>
              <c:idx val="10"/>
              <c:layout>
                <c:manualLayout>
                  <c:x val="0"/>
                  <c:y val="8.57338936054531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0F3-4AFE-B2C6-8134E3609186}"/>
                </c:ext>
              </c:extLst>
            </c:dLbl>
            <c:dLbl>
              <c:idx val="11"/>
              <c:layout>
                <c:manualLayout>
                  <c:x val="-1.1141368306015674E-16"/>
                  <c:y val="5.144033616327189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0F3-4AFE-B2C6-8134E3609186}"/>
                </c:ext>
              </c:extLst>
            </c:dLbl>
            <c:numFmt formatCode="[=0]&quot;-&quot;;[&lt;&gt;0]0.0;General" sourceLinked="0"/>
            <c:spPr>
              <a:noFill/>
              <a:ln>
                <a:noFill/>
              </a:ln>
              <a:effectLst/>
            </c:spPr>
            <c:txPr>
              <a:bodyPr/>
              <a:lstStyle/>
              <a:p>
                <a:pPr>
                  <a:defRPr sz="900">
                    <a:solidFill>
                      <a:schemeClr val="bg1"/>
                    </a:solidFill>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Q2性年代別割合!$C$55:$C$69</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Q2性年代別割合!$F$55:$F$69</c:f>
              <c:numCache>
                <c:formatCode>[=0]"-";[&lt;&gt;0]0.0;General</c:formatCode>
                <c:ptCount val="15"/>
                <c:pt idx="0">
                  <c:v>2.1</c:v>
                </c:pt>
                <c:pt idx="1">
                  <c:v>2.2999999999999998</c:v>
                </c:pt>
                <c:pt idx="2">
                  <c:v>0.9</c:v>
                </c:pt>
                <c:pt idx="3">
                  <c:v>0.9</c:v>
                </c:pt>
                <c:pt idx="4">
                  <c:v>2</c:v>
                </c:pt>
                <c:pt idx="5">
                  <c:v>2.6</c:v>
                </c:pt>
                <c:pt idx="6">
                  <c:v>2.5</c:v>
                </c:pt>
                <c:pt idx="7">
                  <c:v>4.5999999999999996</c:v>
                </c:pt>
                <c:pt idx="8">
                  <c:v>2</c:v>
                </c:pt>
                <c:pt idx="9">
                  <c:v>0.6</c:v>
                </c:pt>
                <c:pt idx="10">
                  <c:v>0.7</c:v>
                </c:pt>
                <c:pt idx="11">
                  <c:v>1.1000000000000001</c:v>
                </c:pt>
                <c:pt idx="12">
                  <c:v>1.4</c:v>
                </c:pt>
                <c:pt idx="13">
                  <c:v>3</c:v>
                </c:pt>
                <c:pt idx="14">
                  <c:v>5</c:v>
                </c:pt>
              </c:numCache>
            </c:numRef>
          </c:val>
          <c:extLst>
            <c:ext xmlns:c16="http://schemas.microsoft.com/office/drawing/2014/chart" uri="{C3380CC4-5D6E-409C-BE32-E72D297353CC}">
              <c16:uniqueId val="{0000000A-60F3-4AFE-B2C6-8134E3609186}"/>
            </c:ext>
          </c:extLst>
        </c:ser>
        <c:ser>
          <c:idx val="3"/>
          <c:order val="3"/>
          <c:tx>
            <c:strRef>
              <c:f>Q2性年代別割合!$H$36</c:f>
              <c:strCache>
                <c:ptCount val="1"/>
                <c:pt idx="0">
                  <c:v>雑誌</c:v>
                </c:pt>
              </c:strCache>
            </c:strRef>
          </c:tx>
          <c:spPr>
            <a:solidFill>
              <a:srgbClr val="00FF00"/>
            </a:solidFill>
            <a:ln>
              <a:noFill/>
            </a:ln>
          </c:spPr>
          <c:invertIfNegative val="0"/>
          <c:dLbls>
            <c:dLbl>
              <c:idx val="2"/>
              <c:layout>
                <c:manualLayout>
                  <c:x val="-2.7853420765039185E-17"/>
                  <c:y val="-5.144033616327315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0F3-4AFE-B2C6-8134E3609186}"/>
                </c:ext>
              </c:extLst>
            </c:dLbl>
            <c:dLbl>
              <c:idx val="3"/>
              <c:layout>
                <c:manualLayout>
                  <c:x val="0"/>
                  <c:y val="-6.858711488436253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0F3-4AFE-B2C6-8134E3609186}"/>
                </c:ext>
              </c:extLst>
            </c:dLbl>
            <c:dLbl>
              <c:idx val="4"/>
              <c:layout>
                <c:manualLayout>
                  <c:x val="0"/>
                  <c:y val="-1.714677872109000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0F3-4AFE-B2C6-8134E3609186}"/>
                </c:ext>
              </c:extLst>
            </c:dLbl>
            <c:dLbl>
              <c:idx val="10"/>
              <c:layout>
                <c:manualLayout>
                  <c:x val="0"/>
                  <c:y val="-5.144033616327126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0F3-4AFE-B2C6-8134E3609186}"/>
                </c:ext>
              </c:extLst>
            </c:dLbl>
            <c:dLbl>
              <c:idx val="13"/>
              <c:layout>
                <c:manualLayout>
                  <c:x val="-1.1141368306015674E-16"/>
                  <c:y val="-1.714677872109063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0F3-4AFE-B2C6-8134E3609186}"/>
                </c:ext>
              </c:extLst>
            </c:dLbl>
            <c:numFmt formatCode="[=0]&quot;-&quot;;[&lt;&gt;0]0.0;General" sourceLinked="0"/>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Q2性年代別割合!$C$55:$C$69</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Q2性年代別割合!$G$55:$G$69</c:f>
              <c:numCache>
                <c:formatCode>[=0]"-";[&lt;&gt;0]0.0;General</c:formatCode>
                <c:ptCount val="15"/>
                <c:pt idx="0">
                  <c:v>2.2000000000000002</c:v>
                </c:pt>
                <c:pt idx="1">
                  <c:v>2.1</c:v>
                </c:pt>
                <c:pt idx="2">
                  <c:v>1.6</c:v>
                </c:pt>
                <c:pt idx="3">
                  <c:v>1.1000000000000001</c:v>
                </c:pt>
                <c:pt idx="4">
                  <c:v>2.4</c:v>
                </c:pt>
                <c:pt idx="5">
                  <c:v>2.4</c:v>
                </c:pt>
                <c:pt idx="6">
                  <c:v>2.4</c:v>
                </c:pt>
                <c:pt idx="7">
                  <c:v>3</c:v>
                </c:pt>
                <c:pt idx="8">
                  <c:v>2.2999999999999998</c:v>
                </c:pt>
                <c:pt idx="9">
                  <c:v>0.5</c:v>
                </c:pt>
                <c:pt idx="10">
                  <c:v>1.4</c:v>
                </c:pt>
                <c:pt idx="11">
                  <c:v>1.3</c:v>
                </c:pt>
                <c:pt idx="12">
                  <c:v>2.6</c:v>
                </c:pt>
                <c:pt idx="13">
                  <c:v>3.1</c:v>
                </c:pt>
                <c:pt idx="14">
                  <c:v>3.9</c:v>
                </c:pt>
              </c:numCache>
            </c:numRef>
          </c:val>
          <c:extLst>
            <c:ext xmlns:c16="http://schemas.microsoft.com/office/drawing/2014/chart" uri="{C3380CC4-5D6E-409C-BE32-E72D297353CC}">
              <c16:uniqueId val="{00000010-60F3-4AFE-B2C6-8134E3609186}"/>
            </c:ext>
          </c:extLst>
        </c:ser>
        <c:ser>
          <c:idx val="4"/>
          <c:order val="4"/>
          <c:tx>
            <c:strRef>
              <c:f>Q2性年代別割合!$I$36</c:f>
              <c:strCache>
                <c:ptCount val="1"/>
                <c:pt idx="0">
                  <c:v>パソコン</c:v>
                </c:pt>
              </c:strCache>
            </c:strRef>
          </c:tx>
          <c:spPr>
            <a:solidFill>
              <a:srgbClr val="FF66FF"/>
            </a:solidFill>
            <a:ln>
              <a:noFill/>
            </a:ln>
          </c:spPr>
          <c:invertIfNegative val="0"/>
          <c:dLbls>
            <c:numFmt formatCode="[=0]&quot;-&quot;;[&lt;&gt;0]0.0;General" sourceLinked="0"/>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Q2性年代別割合!$C$55:$C$69</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Q2性年代別割合!$H$55:$H$69</c:f>
              <c:numCache>
                <c:formatCode>[=0]"-";[&lt;&gt;0]0.0;General</c:formatCode>
                <c:ptCount val="15"/>
                <c:pt idx="0">
                  <c:v>15.9</c:v>
                </c:pt>
                <c:pt idx="1">
                  <c:v>21.8</c:v>
                </c:pt>
                <c:pt idx="2">
                  <c:v>17.7</c:v>
                </c:pt>
                <c:pt idx="3">
                  <c:v>23.1</c:v>
                </c:pt>
                <c:pt idx="4">
                  <c:v>21.2</c:v>
                </c:pt>
                <c:pt idx="5">
                  <c:v>21.4</c:v>
                </c:pt>
                <c:pt idx="6">
                  <c:v>22.8</c:v>
                </c:pt>
                <c:pt idx="7">
                  <c:v>21.1</c:v>
                </c:pt>
                <c:pt idx="8">
                  <c:v>9.9</c:v>
                </c:pt>
                <c:pt idx="9">
                  <c:v>6.7</c:v>
                </c:pt>
                <c:pt idx="10">
                  <c:v>12</c:v>
                </c:pt>
                <c:pt idx="11">
                  <c:v>9.5</c:v>
                </c:pt>
                <c:pt idx="12">
                  <c:v>12</c:v>
                </c:pt>
                <c:pt idx="13">
                  <c:v>9</c:v>
                </c:pt>
                <c:pt idx="14">
                  <c:v>7.2</c:v>
                </c:pt>
              </c:numCache>
            </c:numRef>
          </c:val>
          <c:extLst>
            <c:ext xmlns:c16="http://schemas.microsoft.com/office/drawing/2014/chart" uri="{C3380CC4-5D6E-409C-BE32-E72D297353CC}">
              <c16:uniqueId val="{00000011-60F3-4AFE-B2C6-8134E3609186}"/>
            </c:ext>
          </c:extLst>
        </c:ser>
        <c:ser>
          <c:idx val="5"/>
          <c:order val="5"/>
          <c:tx>
            <c:strRef>
              <c:f>Q2性年代別割合!$J$36</c:f>
              <c:strCache>
                <c:ptCount val="1"/>
                <c:pt idx="0">
                  <c:v>タブレット端末</c:v>
                </c:pt>
              </c:strCache>
            </c:strRef>
          </c:tx>
          <c:spPr>
            <a:solidFill>
              <a:srgbClr val="FFC000"/>
            </a:solidFill>
            <a:ln>
              <a:noFill/>
            </a:ln>
          </c:spPr>
          <c:invertIfNegative val="0"/>
          <c:dLbls>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Q2性年代別割合!$C$55:$C$69</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Q2性年代別割合!$I$55:$I$69</c:f>
              <c:numCache>
                <c:formatCode>[=0]"-";[&lt;&gt;0]0.0;General</c:formatCode>
                <c:ptCount val="15"/>
                <c:pt idx="0">
                  <c:v>8.8000000000000007</c:v>
                </c:pt>
                <c:pt idx="1">
                  <c:v>10.7</c:v>
                </c:pt>
                <c:pt idx="2">
                  <c:v>17.5</c:v>
                </c:pt>
                <c:pt idx="3">
                  <c:v>12.7</c:v>
                </c:pt>
                <c:pt idx="4">
                  <c:v>12.5</c:v>
                </c:pt>
                <c:pt idx="5">
                  <c:v>13.7</c:v>
                </c:pt>
                <c:pt idx="6">
                  <c:v>6.2</c:v>
                </c:pt>
                <c:pt idx="7">
                  <c:v>4.0999999999999996</c:v>
                </c:pt>
                <c:pt idx="8">
                  <c:v>6.7</c:v>
                </c:pt>
                <c:pt idx="9">
                  <c:v>7.7</c:v>
                </c:pt>
                <c:pt idx="10">
                  <c:v>9.5</c:v>
                </c:pt>
                <c:pt idx="11">
                  <c:v>9.1</c:v>
                </c:pt>
                <c:pt idx="12">
                  <c:v>3.5</c:v>
                </c:pt>
                <c:pt idx="13">
                  <c:v>6.4</c:v>
                </c:pt>
                <c:pt idx="14">
                  <c:v>3.4</c:v>
                </c:pt>
              </c:numCache>
            </c:numRef>
          </c:val>
          <c:extLst>
            <c:ext xmlns:c16="http://schemas.microsoft.com/office/drawing/2014/chart" uri="{C3380CC4-5D6E-409C-BE32-E72D297353CC}">
              <c16:uniqueId val="{00000012-60F3-4AFE-B2C6-8134E3609186}"/>
            </c:ext>
          </c:extLst>
        </c:ser>
        <c:ser>
          <c:idx val="6"/>
          <c:order val="6"/>
          <c:tx>
            <c:strRef>
              <c:f>Q2性年代別割合!$K$36</c:f>
              <c:strCache>
                <c:ptCount val="1"/>
                <c:pt idx="0">
                  <c:v>携帯／スマホ</c:v>
                </c:pt>
              </c:strCache>
            </c:strRef>
          </c:tx>
          <c:spPr>
            <a:solidFill>
              <a:srgbClr val="FF0000"/>
            </a:solidFill>
            <a:ln>
              <a:noFill/>
            </a:ln>
          </c:spPr>
          <c:invertIfNegative val="0"/>
          <c:dLbls>
            <c:numFmt formatCode="[=0]&quot;-&quot;;[&lt;&gt;0]0.0;General" sourceLinked="0"/>
            <c:spPr>
              <a:noFill/>
              <a:ln>
                <a:noFill/>
              </a:ln>
              <a:effectLst/>
            </c:spPr>
            <c:txPr>
              <a:bodyPr/>
              <a:lstStyle/>
              <a:p>
                <a:pPr>
                  <a:defRPr sz="900">
                    <a:latin typeface="HGPｺﾞｼｯｸE" panose="020B0900000000000000" pitchFamily="50" charset="-128"/>
                    <a:ea typeface="HGPｺﾞｼｯｸE" panose="020B0900000000000000"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Q2性年代別割合!$C$55:$C$69</c:f>
              <c:strCache>
                <c:ptCount val="15"/>
                <c:pt idx="0">
                  <c:v>全体</c:v>
                </c:pt>
                <c:pt idx="1">
                  <c:v>男性全体</c:v>
                </c:pt>
                <c:pt idx="2">
                  <c:v>男性１５～１９才</c:v>
                </c:pt>
                <c:pt idx="3">
                  <c:v>男性２０代</c:v>
                </c:pt>
                <c:pt idx="4">
                  <c:v>男性３０代</c:v>
                </c:pt>
                <c:pt idx="5">
                  <c:v>男性４０代</c:v>
                </c:pt>
                <c:pt idx="6">
                  <c:v>男性５０代</c:v>
                </c:pt>
                <c:pt idx="7">
                  <c:v>男性６０代</c:v>
                </c:pt>
                <c:pt idx="8">
                  <c:v>女性全体</c:v>
                </c:pt>
                <c:pt idx="9">
                  <c:v>女性１５～１９才</c:v>
                </c:pt>
                <c:pt idx="10">
                  <c:v>女性２０代</c:v>
                </c:pt>
                <c:pt idx="11">
                  <c:v>女性３０代</c:v>
                </c:pt>
                <c:pt idx="12">
                  <c:v>女性４０代</c:v>
                </c:pt>
                <c:pt idx="13">
                  <c:v>女性５０代</c:v>
                </c:pt>
                <c:pt idx="14">
                  <c:v>女性６０代</c:v>
                </c:pt>
              </c:strCache>
            </c:strRef>
          </c:cat>
          <c:val>
            <c:numRef>
              <c:f>Q2性年代別割合!$J$55:$J$69</c:f>
              <c:numCache>
                <c:formatCode>[=0]"-";[&lt;&gt;0]0.0;General</c:formatCode>
                <c:ptCount val="15"/>
                <c:pt idx="0">
                  <c:v>37.4</c:v>
                </c:pt>
                <c:pt idx="1">
                  <c:v>33.700000000000003</c:v>
                </c:pt>
                <c:pt idx="2">
                  <c:v>48.2</c:v>
                </c:pt>
                <c:pt idx="3">
                  <c:v>43.4</c:v>
                </c:pt>
                <c:pt idx="4">
                  <c:v>37</c:v>
                </c:pt>
                <c:pt idx="5">
                  <c:v>34.299999999999997</c:v>
                </c:pt>
                <c:pt idx="6">
                  <c:v>25.3</c:v>
                </c:pt>
                <c:pt idx="7">
                  <c:v>19.3</c:v>
                </c:pt>
                <c:pt idx="8">
                  <c:v>41.2</c:v>
                </c:pt>
                <c:pt idx="9">
                  <c:v>58.5</c:v>
                </c:pt>
                <c:pt idx="10">
                  <c:v>52.6</c:v>
                </c:pt>
                <c:pt idx="11">
                  <c:v>45.7</c:v>
                </c:pt>
                <c:pt idx="12">
                  <c:v>40.9</c:v>
                </c:pt>
                <c:pt idx="13">
                  <c:v>36.299999999999997</c:v>
                </c:pt>
                <c:pt idx="14">
                  <c:v>20</c:v>
                </c:pt>
              </c:numCache>
            </c:numRef>
          </c:val>
          <c:extLst>
            <c:ext xmlns:c16="http://schemas.microsoft.com/office/drawing/2014/chart" uri="{C3380CC4-5D6E-409C-BE32-E72D297353CC}">
              <c16:uniqueId val="{00000013-60F3-4AFE-B2C6-8134E3609186}"/>
            </c:ext>
          </c:extLst>
        </c:ser>
        <c:dLbls>
          <c:showLegendKey val="0"/>
          <c:showVal val="0"/>
          <c:showCatName val="0"/>
          <c:showSerName val="0"/>
          <c:showPercent val="0"/>
          <c:showBubbleSize val="0"/>
        </c:dLbls>
        <c:gapWidth val="30"/>
        <c:overlap val="100"/>
        <c:axId val="-591928816"/>
        <c:axId val="-591925008"/>
      </c:barChart>
      <c:catAx>
        <c:axId val="-591928816"/>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eaVert"/>
          <a:lstStyle/>
          <a:p>
            <a:pPr>
              <a:defRPr sz="10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crossAx val="-591925008"/>
        <c:crosses val="autoZero"/>
        <c:auto val="1"/>
        <c:lblAlgn val="ctr"/>
        <c:lblOffset val="100"/>
        <c:noMultiLvlLbl val="0"/>
      </c:catAx>
      <c:valAx>
        <c:axId val="-591925008"/>
        <c:scaling>
          <c:orientation val="minMax"/>
          <c:max val="1"/>
        </c:scaling>
        <c:delete val="0"/>
        <c:axPos val="l"/>
        <c:majorGridlines>
          <c:spPr>
            <a:ln w="3175">
              <a:solidFill>
                <a:srgbClr val="000000"/>
              </a:solidFill>
              <a:prstDash val="solid"/>
            </a:ln>
          </c:spPr>
        </c:majorGridlines>
        <c:numFmt formatCode="0%" sourceLinked="0"/>
        <c:majorTickMark val="in"/>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crossAx val="-591928816"/>
        <c:crosses val="autoZero"/>
        <c:crossBetween val="between"/>
      </c:valAx>
      <c:spPr>
        <a:noFill/>
        <a:ln w="12700">
          <a:solidFill>
            <a:srgbClr val="808080"/>
          </a:solidFill>
          <a:prstDash val="solid"/>
        </a:ln>
      </c:spPr>
    </c:plotArea>
    <c:legend>
      <c:legendPos val="b"/>
      <c:layout>
        <c:manualLayout>
          <c:xMode val="edge"/>
          <c:yMode val="edge"/>
          <c:x val="0.13442779734416513"/>
          <c:y val="0.91087247209986888"/>
          <c:w val="0.79284316174910074"/>
          <c:h val="5.9785581143598714E-2"/>
        </c:manualLayout>
      </c:layout>
      <c:overlay val="0"/>
      <c:spPr>
        <a:solidFill>
          <a:srgbClr val="FFFFFF"/>
        </a:solidFill>
        <a:ln w="3175">
          <a:solidFill>
            <a:srgbClr val="000000"/>
          </a:solidFill>
          <a:prstDash val="solid"/>
        </a:ln>
      </c:spPr>
      <c:txPr>
        <a:bodyPr/>
        <a:lstStyle/>
        <a:p>
          <a:pPr>
            <a:defRPr sz="1200" b="0" i="0" u="none" strike="noStrike" baseline="0">
              <a:solidFill>
                <a:srgbClr val="000000"/>
              </a:solidFill>
              <a:latin typeface="HGPｺﾞｼｯｸE" panose="020B0900000000000000" pitchFamily="50" charset="-128"/>
              <a:ea typeface="HGPｺﾞｼｯｸE" panose="020B0900000000000000" pitchFamily="50" charset="-128"/>
              <a:cs typeface="HGP創英角ｺﾞｼｯｸUB"/>
            </a:defRPr>
          </a:pPr>
          <a:endParaRPr lang="ja-JP"/>
        </a:p>
      </c:txPr>
    </c:legend>
    <c:plotVisOnly val="1"/>
    <c:dispBlanksAs val="gap"/>
    <c:showDLblsOverMax val="0"/>
  </c:chart>
  <c:spPr>
    <a:noFill/>
    <a:ln w="9525">
      <a:noFill/>
    </a:ln>
  </c:spPr>
  <c:txPr>
    <a:bodyPr/>
    <a:lstStyle/>
    <a:p>
      <a:pPr>
        <a:defRPr sz="1100" b="0" i="0" u="none" strike="noStrike" baseline="0">
          <a:solidFill>
            <a:srgbClr val="000000"/>
          </a:solidFill>
          <a:latin typeface="HGP創英角ｺﾞｼｯｸUB"/>
          <a:ea typeface="HGP創英角ｺﾞｼｯｸUB"/>
          <a:cs typeface="HGP創英角ｺﾞｼｯｸUB"/>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0.99799</cdr:x>
      <cdr:y>0.31017</cdr:y>
    </cdr:from>
    <cdr:to>
      <cdr:x>1</cdr:x>
      <cdr:y>0.33218</cdr:y>
    </cdr:to>
    <cdr:sp macro="" textlink="">
      <cdr:nvSpPr>
        <cdr:cNvPr id="460801" name="Text Box 1"/>
        <cdr:cNvSpPr txBox="1">
          <a:spLocks xmlns:a="http://schemas.openxmlformats.org/drawingml/2006/main" noChangeArrowheads="1"/>
        </cdr:cNvSpPr>
      </cdr:nvSpPr>
      <cdr:spPr bwMode="auto">
        <a:xfrm xmlns:a="http://schemas.openxmlformats.org/drawingml/2006/main">
          <a:off x="9179257" y="2349601"/>
          <a:ext cx="18531" cy="16671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none" lIns="18288" tIns="0" rIns="0" bIns="0" anchor="ctr" upright="1">
          <a:spAutoFit/>
        </a:bodyPr>
        <a:lstStyle xmlns:a="http://schemas.openxmlformats.org/drawingml/2006/main"/>
        <a:p xmlns:a="http://schemas.openxmlformats.org/drawingml/2006/main">
          <a:pPr algn="r" rtl="0">
            <a:defRPr sz="1000"/>
          </a:pPr>
          <a:endParaRPr lang="ja-JP" altLang="en-US">
            <a:latin typeface="HGPｺﾞｼｯｸE" panose="020B0900000000000000" pitchFamily="50" charset="-128"/>
            <a:ea typeface="HGPｺﾞｼｯｸE" panose="020B0900000000000000"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0.99797</cdr:x>
      <cdr:y>0.30516</cdr:y>
    </cdr:from>
    <cdr:to>
      <cdr:x>1</cdr:x>
      <cdr:y>0.33719</cdr:y>
    </cdr:to>
    <cdr:sp macro="" textlink="">
      <cdr:nvSpPr>
        <cdr:cNvPr id="460801" name="Text Box 1"/>
        <cdr:cNvSpPr txBox="1">
          <a:spLocks xmlns:a="http://schemas.openxmlformats.org/drawingml/2006/main" noChangeArrowheads="1"/>
        </cdr:cNvSpPr>
      </cdr:nvSpPr>
      <cdr:spPr bwMode="auto">
        <a:xfrm xmlns:a="http://schemas.openxmlformats.org/drawingml/2006/main">
          <a:off x="9106419" y="1491106"/>
          <a:ext cx="18531" cy="15651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none" lIns="18288" tIns="0" rIns="0" bIns="0" anchor="ctr" upright="1">
          <a:spAutoFit/>
        </a:bodyPr>
        <a:lstStyle xmlns:a="http://schemas.openxmlformats.org/drawingml/2006/main"/>
        <a:p xmlns:a="http://schemas.openxmlformats.org/drawingml/2006/main">
          <a:pPr algn="r" rtl="0">
            <a:defRPr sz="1000"/>
          </a:pPr>
          <a:endParaRPr lang="ja-JP" alt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034CC62-3568-3A63-D60E-1A030975A59C}"/>
              </a:ext>
            </a:extLst>
          </p:cNvPr>
          <p:cNvSpPr>
            <a:spLocks noGrp="1"/>
          </p:cNvSpPr>
          <p:nvPr>
            <p:ph type="hdr" sz="quarter"/>
          </p:nvPr>
        </p:nvSpPr>
        <p:spPr>
          <a:xfrm>
            <a:off x="1" y="0"/>
            <a:ext cx="2985466" cy="501419"/>
          </a:xfrm>
          <a:prstGeom prst="rect">
            <a:avLst/>
          </a:prstGeom>
        </p:spPr>
        <p:txBody>
          <a:bodyPr vert="horz" lIns="93122" tIns="46561" rIns="93122" bIns="46561"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F609C3A2-3B53-44C2-0F78-7DD9533F15B3}"/>
              </a:ext>
            </a:extLst>
          </p:cNvPr>
          <p:cNvSpPr>
            <a:spLocks noGrp="1"/>
          </p:cNvSpPr>
          <p:nvPr>
            <p:ph type="dt" sz="quarter" idx="1"/>
          </p:nvPr>
        </p:nvSpPr>
        <p:spPr>
          <a:xfrm>
            <a:off x="3901074" y="0"/>
            <a:ext cx="2985465" cy="501419"/>
          </a:xfrm>
          <a:prstGeom prst="rect">
            <a:avLst/>
          </a:prstGeom>
        </p:spPr>
        <p:txBody>
          <a:bodyPr vert="horz" wrap="square" lIns="93122" tIns="46561" rIns="93122" bIns="46561"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376AB1ED-F0B0-4FD8-B4C3-3E6C80EF7447}" type="datetime1">
              <a:rPr lang="ja-JP" altLang="en-US"/>
              <a:pPr>
                <a:defRPr/>
              </a:pPr>
              <a:t>2024/5/30</a:t>
            </a:fld>
            <a:endParaRPr lang="ja-JP" altLang="en-US"/>
          </a:p>
        </p:txBody>
      </p:sp>
      <p:sp>
        <p:nvSpPr>
          <p:cNvPr id="4" name="フッター プレースホルダー 3">
            <a:extLst>
              <a:ext uri="{FF2B5EF4-FFF2-40B4-BE49-F238E27FC236}">
                <a16:creationId xmlns:a16="http://schemas.microsoft.com/office/drawing/2014/main" id="{383AE081-39D6-D5C2-1A5E-B4D75279D612}"/>
              </a:ext>
            </a:extLst>
          </p:cNvPr>
          <p:cNvSpPr>
            <a:spLocks noGrp="1"/>
          </p:cNvSpPr>
          <p:nvPr>
            <p:ph type="ftr" sz="quarter" idx="2"/>
          </p:nvPr>
        </p:nvSpPr>
        <p:spPr>
          <a:xfrm>
            <a:off x="1" y="9517269"/>
            <a:ext cx="2985466" cy="501418"/>
          </a:xfrm>
          <a:prstGeom prst="rect">
            <a:avLst/>
          </a:prstGeom>
        </p:spPr>
        <p:txBody>
          <a:bodyPr vert="horz" lIns="93122" tIns="46561" rIns="93122" bIns="46561"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226B4178-41A7-0779-F459-543459C74F65}"/>
              </a:ext>
            </a:extLst>
          </p:cNvPr>
          <p:cNvSpPr>
            <a:spLocks noGrp="1"/>
          </p:cNvSpPr>
          <p:nvPr>
            <p:ph type="sldNum" sz="quarter" idx="3"/>
          </p:nvPr>
        </p:nvSpPr>
        <p:spPr>
          <a:xfrm>
            <a:off x="3901074" y="9517269"/>
            <a:ext cx="2985465" cy="501418"/>
          </a:xfrm>
          <a:prstGeom prst="rect">
            <a:avLst/>
          </a:prstGeom>
        </p:spPr>
        <p:txBody>
          <a:bodyPr vert="horz" wrap="square" lIns="93122" tIns="46561" rIns="93122" bIns="46561" numCol="1" anchor="b" anchorCtr="0" compatLnSpc="1">
            <a:prstTxWarp prst="textNoShape">
              <a:avLst/>
            </a:prstTxWarp>
          </a:bodyPr>
          <a:lstStyle>
            <a:lvl1pPr algn="r" eaLnBrk="1" hangingPunct="1">
              <a:defRPr sz="1200"/>
            </a:lvl1pPr>
          </a:lstStyle>
          <a:p>
            <a:pPr>
              <a:defRPr/>
            </a:pPr>
            <a:fld id="{15A5DF1A-DBB9-4239-86A8-2829AB61732E}"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D8F8B0D-5382-6AB0-CA8F-23633A44DB19}"/>
              </a:ext>
            </a:extLst>
          </p:cNvPr>
          <p:cNvSpPr>
            <a:spLocks noGrp="1"/>
          </p:cNvSpPr>
          <p:nvPr>
            <p:ph type="hdr" sz="quarter"/>
          </p:nvPr>
        </p:nvSpPr>
        <p:spPr>
          <a:xfrm>
            <a:off x="1" y="0"/>
            <a:ext cx="2985466" cy="501419"/>
          </a:xfrm>
          <a:prstGeom prst="rect">
            <a:avLst/>
          </a:prstGeom>
        </p:spPr>
        <p:txBody>
          <a:bodyPr vert="horz" lIns="93122" tIns="46561" rIns="93122" bIns="46561"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E2FAC70C-49BE-2E10-4186-D249B5CB4F8D}"/>
              </a:ext>
            </a:extLst>
          </p:cNvPr>
          <p:cNvSpPr>
            <a:spLocks noGrp="1"/>
          </p:cNvSpPr>
          <p:nvPr>
            <p:ph type="dt" idx="1"/>
          </p:nvPr>
        </p:nvSpPr>
        <p:spPr>
          <a:xfrm>
            <a:off x="3901074" y="0"/>
            <a:ext cx="2985465" cy="501419"/>
          </a:xfrm>
          <a:prstGeom prst="rect">
            <a:avLst/>
          </a:prstGeom>
        </p:spPr>
        <p:txBody>
          <a:bodyPr vert="horz" wrap="square" lIns="93122" tIns="46561" rIns="93122" bIns="46561"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6B559E03-1EFD-4368-84F2-9417A604912C}" type="datetime1">
              <a:rPr lang="ja-JP" altLang="en-US"/>
              <a:pPr>
                <a:defRPr/>
              </a:pPr>
              <a:t>2024/5/30</a:t>
            </a:fld>
            <a:endParaRPr lang="ja-JP" altLang="en-US"/>
          </a:p>
        </p:txBody>
      </p:sp>
      <p:sp>
        <p:nvSpPr>
          <p:cNvPr id="4" name="スライド イメージ プレースホルダー 3">
            <a:extLst>
              <a:ext uri="{FF2B5EF4-FFF2-40B4-BE49-F238E27FC236}">
                <a16:creationId xmlns:a16="http://schemas.microsoft.com/office/drawing/2014/main" id="{381FA4B0-5493-0B4E-4CB9-627CEAEB543D}"/>
              </a:ext>
            </a:extLst>
          </p:cNvPr>
          <p:cNvSpPr>
            <a:spLocks noGrp="1" noRot="1" noChangeAspect="1"/>
          </p:cNvSpPr>
          <p:nvPr>
            <p:ph type="sldImg" idx="2"/>
          </p:nvPr>
        </p:nvSpPr>
        <p:spPr>
          <a:xfrm>
            <a:off x="103188" y="750888"/>
            <a:ext cx="6681787" cy="3759200"/>
          </a:xfrm>
          <a:prstGeom prst="rect">
            <a:avLst/>
          </a:prstGeom>
          <a:noFill/>
          <a:ln w="12700">
            <a:solidFill>
              <a:prstClr val="black"/>
            </a:solidFill>
          </a:ln>
        </p:spPr>
        <p:txBody>
          <a:bodyPr vert="horz" lIns="93122" tIns="46561" rIns="93122" bIns="46561"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ABD79955-FA75-863B-609D-FE5BE543B3F1}"/>
              </a:ext>
            </a:extLst>
          </p:cNvPr>
          <p:cNvSpPr>
            <a:spLocks noGrp="1"/>
          </p:cNvSpPr>
          <p:nvPr>
            <p:ph type="body" sz="quarter" idx="3"/>
          </p:nvPr>
        </p:nvSpPr>
        <p:spPr>
          <a:xfrm>
            <a:off x="688330" y="4759441"/>
            <a:ext cx="5511505" cy="4509538"/>
          </a:xfrm>
          <a:prstGeom prst="rect">
            <a:avLst/>
          </a:prstGeom>
        </p:spPr>
        <p:txBody>
          <a:bodyPr vert="horz" lIns="93122" tIns="46561" rIns="93122" bIns="46561"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6153D0F2-FE8E-0DBF-C654-642AC9B8E005}"/>
              </a:ext>
            </a:extLst>
          </p:cNvPr>
          <p:cNvSpPr>
            <a:spLocks noGrp="1"/>
          </p:cNvSpPr>
          <p:nvPr>
            <p:ph type="ftr" sz="quarter" idx="4"/>
          </p:nvPr>
        </p:nvSpPr>
        <p:spPr>
          <a:xfrm>
            <a:off x="1" y="9517269"/>
            <a:ext cx="2985466" cy="501418"/>
          </a:xfrm>
          <a:prstGeom prst="rect">
            <a:avLst/>
          </a:prstGeom>
        </p:spPr>
        <p:txBody>
          <a:bodyPr vert="horz" lIns="93122" tIns="46561" rIns="93122" bIns="46561"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2970DDD1-45C1-FD3C-A1DC-72FAD0693ADE}"/>
              </a:ext>
            </a:extLst>
          </p:cNvPr>
          <p:cNvSpPr>
            <a:spLocks noGrp="1"/>
          </p:cNvSpPr>
          <p:nvPr>
            <p:ph type="sldNum" sz="quarter" idx="5"/>
          </p:nvPr>
        </p:nvSpPr>
        <p:spPr>
          <a:xfrm>
            <a:off x="3901074" y="9517269"/>
            <a:ext cx="2985465" cy="501418"/>
          </a:xfrm>
          <a:prstGeom prst="rect">
            <a:avLst/>
          </a:prstGeom>
        </p:spPr>
        <p:txBody>
          <a:bodyPr vert="horz" wrap="square" lIns="93122" tIns="46561" rIns="93122" bIns="46561" numCol="1" anchor="b" anchorCtr="0" compatLnSpc="1">
            <a:prstTxWarp prst="textNoShape">
              <a:avLst/>
            </a:prstTxWarp>
          </a:bodyPr>
          <a:lstStyle>
            <a:lvl1pPr algn="r" eaLnBrk="1" hangingPunct="1">
              <a:defRPr sz="1200"/>
            </a:lvl1pPr>
          </a:lstStyle>
          <a:p>
            <a:pPr>
              <a:defRPr/>
            </a:pPr>
            <a:fld id="{ADF64E2B-AF75-4ED4-A44E-EBE9C7F9AF1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kumimoji="1"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kumimoji="1"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kumimoji="1"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ADF64E2B-AF75-4ED4-A44E-EBE9C7F9AF12}" type="slidenum">
              <a:rPr lang="ja-JP" altLang="en-US" smtClean="0"/>
              <a:pPr>
                <a:defRPr/>
              </a:pPr>
              <a:t>1</a:t>
            </a:fld>
            <a:endParaRPr lang="ja-JP" altLang="en-US"/>
          </a:p>
        </p:txBody>
      </p:sp>
    </p:spTree>
    <p:extLst>
      <p:ext uri="{BB962C8B-B14F-4D97-AF65-F5344CB8AC3E}">
        <p14:creationId xmlns:p14="http://schemas.microsoft.com/office/powerpoint/2010/main" val="1643167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5C83EC7B-E340-BA54-8D2A-81088387E0FE}"/>
              </a:ext>
            </a:extLst>
          </p:cNvPr>
          <p:cNvSpPr>
            <a:spLocks noGrp="1" noRot="1" noChangeAspect="1" noTextEdit="1"/>
          </p:cNvSpPr>
          <p:nvPr>
            <p:ph type="sldImg"/>
          </p:nvPr>
        </p:nvSpPr>
        <p:spPr bwMode="auto">
          <a:xfrm>
            <a:off x="103188" y="750888"/>
            <a:ext cx="6681787" cy="3759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1E70AAE3-817E-8EC4-C0FD-3C58BB8B69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17412" name="スライド番号プレースホルダー 3">
            <a:extLst>
              <a:ext uri="{FF2B5EF4-FFF2-40B4-BE49-F238E27FC236}">
                <a16:creationId xmlns:a16="http://schemas.microsoft.com/office/drawing/2014/main" id="{953431FA-3B24-3C6B-4C68-807CDFB56E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56620" indent="-291008">
              <a:defRPr kumimoji="1">
                <a:solidFill>
                  <a:schemeClr val="tx1"/>
                </a:solidFill>
                <a:latin typeface="Calibri" panose="020F0502020204030204" pitchFamily="34" charset="0"/>
                <a:ea typeface="ＭＳ Ｐゴシック" panose="020B0600070205080204" pitchFamily="50" charset="-128"/>
              </a:defRPr>
            </a:lvl2pPr>
            <a:lvl3pPr marL="1164031" indent="-232806">
              <a:defRPr kumimoji="1">
                <a:solidFill>
                  <a:schemeClr val="tx1"/>
                </a:solidFill>
                <a:latin typeface="Calibri" panose="020F0502020204030204" pitchFamily="34" charset="0"/>
                <a:ea typeface="ＭＳ Ｐゴシック" panose="020B0600070205080204" pitchFamily="50" charset="-128"/>
              </a:defRPr>
            </a:lvl3pPr>
            <a:lvl4pPr marL="1629644" indent="-232806">
              <a:defRPr kumimoji="1">
                <a:solidFill>
                  <a:schemeClr val="tx1"/>
                </a:solidFill>
                <a:latin typeface="Calibri" panose="020F0502020204030204" pitchFamily="34" charset="0"/>
                <a:ea typeface="ＭＳ Ｐゴシック" panose="020B0600070205080204" pitchFamily="50" charset="-128"/>
              </a:defRPr>
            </a:lvl4pPr>
            <a:lvl5pPr marL="2095256" indent="-232806">
              <a:defRPr kumimoji="1">
                <a:solidFill>
                  <a:schemeClr val="tx1"/>
                </a:solidFill>
                <a:latin typeface="Calibri" panose="020F0502020204030204" pitchFamily="34" charset="0"/>
                <a:ea typeface="ＭＳ Ｐゴシック" panose="020B0600070205080204" pitchFamily="50" charset="-128"/>
              </a:defRPr>
            </a:lvl5pPr>
            <a:lvl6pPr marL="2560869"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26481"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92094"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57706"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606828B-B0CA-409A-9FC5-BCDA5581458F}" type="slidenum">
              <a:rPr lang="ja-JP" altLang="en-US" smtClean="0"/>
              <a:pPr/>
              <a:t>2</a:t>
            </a:fld>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5C83EC7B-E340-BA54-8D2A-81088387E0FE}"/>
              </a:ext>
            </a:extLst>
          </p:cNvPr>
          <p:cNvSpPr>
            <a:spLocks noGrp="1" noRot="1" noChangeAspect="1" noTextEdit="1"/>
          </p:cNvSpPr>
          <p:nvPr>
            <p:ph type="sldImg"/>
          </p:nvPr>
        </p:nvSpPr>
        <p:spPr bwMode="auto">
          <a:xfrm>
            <a:off x="103188" y="750888"/>
            <a:ext cx="6681787" cy="3759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1E70AAE3-817E-8EC4-C0FD-3C58BB8B69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17412" name="スライド番号プレースホルダー 3">
            <a:extLst>
              <a:ext uri="{FF2B5EF4-FFF2-40B4-BE49-F238E27FC236}">
                <a16:creationId xmlns:a16="http://schemas.microsoft.com/office/drawing/2014/main" id="{953431FA-3B24-3C6B-4C68-807CDFB56E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56620" indent="-291008">
              <a:defRPr kumimoji="1">
                <a:solidFill>
                  <a:schemeClr val="tx1"/>
                </a:solidFill>
                <a:latin typeface="Calibri" panose="020F0502020204030204" pitchFamily="34" charset="0"/>
                <a:ea typeface="ＭＳ Ｐゴシック" panose="020B0600070205080204" pitchFamily="50" charset="-128"/>
              </a:defRPr>
            </a:lvl2pPr>
            <a:lvl3pPr marL="1164031" indent="-232806">
              <a:defRPr kumimoji="1">
                <a:solidFill>
                  <a:schemeClr val="tx1"/>
                </a:solidFill>
                <a:latin typeface="Calibri" panose="020F0502020204030204" pitchFamily="34" charset="0"/>
                <a:ea typeface="ＭＳ Ｐゴシック" panose="020B0600070205080204" pitchFamily="50" charset="-128"/>
              </a:defRPr>
            </a:lvl3pPr>
            <a:lvl4pPr marL="1629644" indent="-232806">
              <a:defRPr kumimoji="1">
                <a:solidFill>
                  <a:schemeClr val="tx1"/>
                </a:solidFill>
                <a:latin typeface="Calibri" panose="020F0502020204030204" pitchFamily="34" charset="0"/>
                <a:ea typeface="ＭＳ Ｐゴシック" panose="020B0600070205080204" pitchFamily="50" charset="-128"/>
              </a:defRPr>
            </a:lvl4pPr>
            <a:lvl5pPr marL="2095256" indent="-232806">
              <a:defRPr kumimoji="1">
                <a:solidFill>
                  <a:schemeClr val="tx1"/>
                </a:solidFill>
                <a:latin typeface="Calibri" panose="020F0502020204030204" pitchFamily="34" charset="0"/>
                <a:ea typeface="ＭＳ Ｐゴシック" panose="020B0600070205080204" pitchFamily="50" charset="-128"/>
              </a:defRPr>
            </a:lvl5pPr>
            <a:lvl6pPr marL="2560869"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26481"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92094"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57706" indent="-232806" defTabSz="465612"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606828B-B0CA-409A-9FC5-BCDA5581458F}" type="slidenum">
              <a:rPr lang="ja-JP" altLang="en-US" smtClean="0"/>
              <a:pPr/>
              <a:t>3</a:t>
            </a:fld>
            <a:endParaRPr lang="ja-JP" altLang="en-US" dirty="0"/>
          </a:p>
        </p:txBody>
      </p:sp>
    </p:spTree>
    <p:extLst>
      <p:ext uri="{BB962C8B-B14F-4D97-AF65-F5344CB8AC3E}">
        <p14:creationId xmlns:p14="http://schemas.microsoft.com/office/powerpoint/2010/main" val="1797768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9200" y="2840569"/>
            <a:ext cx="13817600" cy="1960033"/>
          </a:xfrm>
          <a:prstGeom prst="rect">
            <a:avLst/>
          </a:prstGeom>
        </p:spPr>
        <p:txBody>
          <a:bodyPr/>
          <a:lstStyle/>
          <a:p>
            <a:r>
              <a:rPr lang="ja-JP" altLang="en-US" dirty="0"/>
              <a:t>マスター タイトルの書式設定</a:t>
            </a:r>
          </a:p>
        </p:txBody>
      </p:sp>
      <p:sp>
        <p:nvSpPr>
          <p:cNvPr id="3" name="サブタイトル 2"/>
          <p:cNvSpPr>
            <a:spLocks noGrp="1"/>
          </p:cNvSpPr>
          <p:nvPr>
            <p:ph type="subTitle" idx="1"/>
          </p:nvPr>
        </p:nvSpPr>
        <p:spPr>
          <a:xfrm>
            <a:off x="2438400" y="5181600"/>
            <a:ext cx="113792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E1A71A1B-5C45-A1A5-3382-1F86C03EEA03}"/>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69002EFF-7C46-4FB0-8400-30486FF4CA66}" type="datetime1">
              <a:rPr lang="ja-JP" altLang="en-US"/>
              <a:pPr>
                <a:defRPr/>
              </a:pPr>
              <a:t>2024/5/30</a:t>
            </a:fld>
            <a:endParaRPr lang="ja-JP" altLang="en-US"/>
          </a:p>
        </p:txBody>
      </p:sp>
      <p:sp>
        <p:nvSpPr>
          <p:cNvPr id="5" name="フッター プレースホルダー 4">
            <a:extLst>
              <a:ext uri="{FF2B5EF4-FFF2-40B4-BE49-F238E27FC236}">
                <a16:creationId xmlns:a16="http://schemas.microsoft.com/office/drawing/2014/main" id="{CD727511-24BF-CB23-8FF8-35D3E2BA7F5B}"/>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D0B15B8-C004-869C-BBE4-A5356A84CBF2}"/>
              </a:ext>
            </a:extLst>
          </p:cNvPr>
          <p:cNvSpPr>
            <a:spLocks noGrp="1"/>
          </p:cNvSpPr>
          <p:nvPr>
            <p:ph type="sldNum" sz="quarter" idx="12"/>
          </p:nvPr>
        </p:nvSpPr>
        <p:spPr/>
        <p:txBody>
          <a:bodyPr/>
          <a:lstStyle>
            <a:lvl1pPr>
              <a:defRPr/>
            </a:lvl1pPr>
          </a:lstStyle>
          <a:p>
            <a:pPr>
              <a:defRPr/>
            </a:pPr>
            <a:fld id="{D737F1A5-A028-4F6F-BF7B-6F79C30623C9}" type="slidenum">
              <a:rPr lang="ja-JP" altLang="en-US"/>
              <a:pPr>
                <a:defRPr/>
              </a:pPr>
              <a:t>‹#›</a:t>
            </a:fld>
            <a:endParaRPr lang="ja-JP" altLang="en-US"/>
          </a:p>
        </p:txBody>
      </p:sp>
    </p:spTree>
    <p:extLst>
      <p:ext uri="{BB962C8B-B14F-4D97-AF65-F5344CB8AC3E}">
        <p14:creationId xmlns:p14="http://schemas.microsoft.com/office/powerpoint/2010/main" val="4278561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0" y="366184"/>
            <a:ext cx="14630400" cy="1524000"/>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12800" y="2133602"/>
            <a:ext cx="14630400" cy="6034617"/>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6F0436-D6FB-4555-2C20-5477227EC74E}"/>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9163821C-913E-46CE-B3D5-C80FC3CD564E}" type="datetime1">
              <a:rPr lang="ja-JP" altLang="en-US"/>
              <a:pPr>
                <a:defRPr/>
              </a:pPr>
              <a:t>2024/5/30</a:t>
            </a:fld>
            <a:endParaRPr lang="ja-JP" altLang="en-US"/>
          </a:p>
        </p:txBody>
      </p:sp>
      <p:sp>
        <p:nvSpPr>
          <p:cNvPr id="5" name="フッター プレースホルダー 4">
            <a:extLst>
              <a:ext uri="{FF2B5EF4-FFF2-40B4-BE49-F238E27FC236}">
                <a16:creationId xmlns:a16="http://schemas.microsoft.com/office/drawing/2014/main" id="{C6D92315-3DC9-1C64-D64C-32893E5A401F}"/>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5CC17C5-890E-1326-5D45-310179B6237A}"/>
              </a:ext>
            </a:extLst>
          </p:cNvPr>
          <p:cNvSpPr>
            <a:spLocks noGrp="1"/>
          </p:cNvSpPr>
          <p:nvPr>
            <p:ph type="sldNum" sz="quarter" idx="12"/>
          </p:nvPr>
        </p:nvSpPr>
        <p:spPr/>
        <p:txBody>
          <a:bodyPr/>
          <a:lstStyle>
            <a:lvl1pPr>
              <a:defRPr/>
            </a:lvl1pPr>
          </a:lstStyle>
          <a:p>
            <a:pPr>
              <a:defRPr/>
            </a:pPr>
            <a:fld id="{BDCBFBFE-1871-4461-89B1-DCFE5A2E0F61}" type="slidenum">
              <a:rPr lang="ja-JP" altLang="en-US"/>
              <a:pPr>
                <a:defRPr/>
              </a:pPr>
              <a:t>‹#›</a:t>
            </a:fld>
            <a:endParaRPr lang="ja-JP" altLang="en-US"/>
          </a:p>
        </p:txBody>
      </p:sp>
    </p:spTree>
    <p:extLst>
      <p:ext uri="{BB962C8B-B14F-4D97-AF65-F5344CB8AC3E}">
        <p14:creationId xmlns:p14="http://schemas.microsoft.com/office/powerpoint/2010/main" val="246007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785600" y="366185"/>
            <a:ext cx="3657600" cy="7802034"/>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12800" y="366185"/>
            <a:ext cx="10701867" cy="7802034"/>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6F4B5C7-FCB2-1FBF-95ED-E5C39579EC72}"/>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51D09EB0-A48E-4F8E-9E50-167162E6B752}" type="datetime1">
              <a:rPr lang="ja-JP" altLang="en-US"/>
              <a:pPr>
                <a:defRPr/>
              </a:pPr>
              <a:t>2024/5/30</a:t>
            </a:fld>
            <a:endParaRPr lang="ja-JP" altLang="en-US"/>
          </a:p>
        </p:txBody>
      </p:sp>
      <p:sp>
        <p:nvSpPr>
          <p:cNvPr id="5" name="フッター プレースホルダー 4">
            <a:extLst>
              <a:ext uri="{FF2B5EF4-FFF2-40B4-BE49-F238E27FC236}">
                <a16:creationId xmlns:a16="http://schemas.microsoft.com/office/drawing/2014/main" id="{923BDC67-6260-1FC2-1E47-EB6688FD694B}"/>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4A1394C-46FE-6E8A-9DBC-CFC5EBCFF33E}"/>
              </a:ext>
            </a:extLst>
          </p:cNvPr>
          <p:cNvSpPr>
            <a:spLocks noGrp="1"/>
          </p:cNvSpPr>
          <p:nvPr>
            <p:ph type="sldNum" sz="quarter" idx="12"/>
          </p:nvPr>
        </p:nvSpPr>
        <p:spPr/>
        <p:txBody>
          <a:bodyPr/>
          <a:lstStyle>
            <a:lvl1pPr>
              <a:defRPr/>
            </a:lvl1pPr>
          </a:lstStyle>
          <a:p>
            <a:pPr>
              <a:defRPr/>
            </a:pPr>
            <a:fld id="{49110D5A-83D1-4320-B6E7-70DF533E5C46}" type="slidenum">
              <a:rPr lang="ja-JP" altLang="en-US"/>
              <a:pPr>
                <a:defRPr/>
              </a:pPr>
              <a:t>‹#›</a:t>
            </a:fld>
            <a:endParaRPr lang="ja-JP" altLang="en-US"/>
          </a:p>
        </p:txBody>
      </p:sp>
    </p:spTree>
    <p:extLst>
      <p:ext uri="{BB962C8B-B14F-4D97-AF65-F5344CB8AC3E}">
        <p14:creationId xmlns:p14="http://schemas.microsoft.com/office/powerpoint/2010/main" val="1503718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bg>
      <p:bgPr>
        <a:solidFill>
          <a:srgbClr val="FFC000"/>
        </a:solidFill>
        <a:effectLst/>
      </p:bgPr>
    </p:bg>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978573F9-DA63-856A-FE16-665C63AFD023}"/>
              </a:ext>
            </a:extLst>
          </p:cNvPr>
          <p:cNvSpPr>
            <a:spLocks noGrp="1"/>
          </p:cNvSpPr>
          <p:nvPr>
            <p:ph type="sldNum" sz="quarter" idx="10"/>
          </p:nvPr>
        </p:nvSpPr>
        <p:spPr/>
        <p:txBody>
          <a:bodyPr/>
          <a:lstStyle/>
          <a:p>
            <a:pPr>
              <a:defRPr/>
            </a:pPr>
            <a:fld id="{FA6207DC-5960-4D08-AF33-02D86CB2CC24}" type="slidenum">
              <a:rPr lang="ja-JP" altLang="en-US" smtClean="0"/>
              <a:pPr>
                <a:defRPr/>
              </a:pPr>
              <a:t>‹#›</a:t>
            </a:fld>
            <a:endParaRPr lang="ja-JP" altLang="en-US"/>
          </a:p>
        </p:txBody>
      </p:sp>
    </p:spTree>
    <p:extLst>
      <p:ext uri="{BB962C8B-B14F-4D97-AF65-F5344CB8AC3E}">
        <p14:creationId xmlns:p14="http://schemas.microsoft.com/office/powerpoint/2010/main" val="2495129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0" y="366184"/>
            <a:ext cx="14630400" cy="1524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812800" y="2133602"/>
            <a:ext cx="14630400" cy="603461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167D7F36-E1F2-2F80-409D-ACB178BEF257}"/>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BE7B5783-38EC-4A63-B828-10F23DD7929E}" type="datetime1">
              <a:rPr lang="ja-JP" altLang="en-US"/>
              <a:pPr>
                <a:defRPr/>
              </a:pPr>
              <a:t>2024/5/30</a:t>
            </a:fld>
            <a:endParaRPr lang="ja-JP" altLang="en-US"/>
          </a:p>
        </p:txBody>
      </p:sp>
      <p:sp>
        <p:nvSpPr>
          <p:cNvPr id="5" name="フッター プレースホルダー 4">
            <a:extLst>
              <a:ext uri="{FF2B5EF4-FFF2-40B4-BE49-F238E27FC236}">
                <a16:creationId xmlns:a16="http://schemas.microsoft.com/office/drawing/2014/main" id="{FB74C934-B462-8CD7-15E7-68D0B8179332}"/>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A2097F48-76A4-9490-CC38-AC167804B672}"/>
              </a:ext>
            </a:extLst>
          </p:cNvPr>
          <p:cNvSpPr>
            <a:spLocks noGrp="1"/>
          </p:cNvSpPr>
          <p:nvPr>
            <p:ph type="sldNum" sz="quarter" idx="12"/>
          </p:nvPr>
        </p:nvSpPr>
        <p:spPr/>
        <p:txBody>
          <a:bodyPr/>
          <a:lstStyle>
            <a:lvl1pPr>
              <a:defRPr/>
            </a:lvl1pPr>
          </a:lstStyle>
          <a:p>
            <a:pPr>
              <a:defRPr/>
            </a:pPr>
            <a:fld id="{00E9BDDE-7F9A-476B-9A34-C2304177071B}" type="slidenum">
              <a:rPr lang="ja-JP" altLang="en-US"/>
              <a:pPr>
                <a:defRPr/>
              </a:pPr>
              <a:t>‹#›</a:t>
            </a:fld>
            <a:endParaRPr lang="ja-JP" altLang="en-US"/>
          </a:p>
        </p:txBody>
      </p:sp>
    </p:spTree>
    <p:extLst>
      <p:ext uri="{BB962C8B-B14F-4D97-AF65-F5344CB8AC3E}">
        <p14:creationId xmlns:p14="http://schemas.microsoft.com/office/powerpoint/2010/main" val="217566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84113" y="5875868"/>
            <a:ext cx="13817600" cy="1816100"/>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284113" y="3875618"/>
            <a:ext cx="13817600" cy="200025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3369669A-E5FD-47E8-3DE4-75BA65CF7CCC}"/>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95E9A30C-56AB-4110-AA2A-876810777EB2}" type="datetime1">
              <a:rPr lang="ja-JP" altLang="en-US"/>
              <a:pPr>
                <a:defRPr/>
              </a:pPr>
              <a:t>2024/5/30</a:t>
            </a:fld>
            <a:endParaRPr lang="ja-JP" altLang="en-US"/>
          </a:p>
        </p:txBody>
      </p:sp>
      <p:sp>
        <p:nvSpPr>
          <p:cNvPr id="5" name="フッター プレースホルダー 4">
            <a:extLst>
              <a:ext uri="{FF2B5EF4-FFF2-40B4-BE49-F238E27FC236}">
                <a16:creationId xmlns:a16="http://schemas.microsoft.com/office/drawing/2014/main" id="{F84B5934-C16E-152E-92FC-2552B94E9E46}"/>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8F2B8041-BB23-4CBA-FA85-662626D1890D}"/>
              </a:ext>
            </a:extLst>
          </p:cNvPr>
          <p:cNvSpPr>
            <a:spLocks noGrp="1"/>
          </p:cNvSpPr>
          <p:nvPr>
            <p:ph type="sldNum" sz="quarter" idx="12"/>
          </p:nvPr>
        </p:nvSpPr>
        <p:spPr/>
        <p:txBody>
          <a:bodyPr/>
          <a:lstStyle>
            <a:lvl1pPr>
              <a:defRPr/>
            </a:lvl1pPr>
          </a:lstStyle>
          <a:p>
            <a:pPr>
              <a:defRPr/>
            </a:pPr>
            <a:fld id="{2191421C-554B-4269-80BB-25316CCA8C3B}" type="slidenum">
              <a:rPr lang="ja-JP" altLang="en-US"/>
              <a:pPr>
                <a:defRPr/>
              </a:pPr>
              <a:t>‹#›</a:t>
            </a:fld>
            <a:endParaRPr lang="ja-JP" altLang="en-US"/>
          </a:p>
        </p:txBody>
      </p:sp>
    </p:spTree>
    <p:extLst>
      <p:ext uri="{BB962C8B-B14F-4D97-AF65-F5344CB8AC3E}">
        <p14:creationId xmlns:p14="http://schemas.microsoft.com/office/powerpoint/2010/main" val="3306393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0" y="366184"/>
            <a:ext cx="14630400" cy="1524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12800" y="2133602"/>
            <a:ext cx="7179733"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8263467" y="2133602"/>
            <a:ext cx="7179733"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8C125109-CE9D-6C8F-0E9F-853D71EE2AF0}"/>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ADF37913-C8E5-41CF-83C7-3036000D8827}" type="datetime1">
              <a:rPr lang="ja-JP" altLang="en-US"/>
              <a:pPr>
                <a:defRPr/>
              </a:pPr>
              <a:t>2024/5/30</a:t>
            </a:fld>
            <a:endParaRPr lang="ja-JP" altLang="en-US"/>
          </a:p>
        </p:txBody>
      </p:sp>
      <p:sp>
        <p:nvSpPr>
          <p:cNvPr id="6" name="フッター プレースホルダー 5">
            <a:extLst>
              <a:ext uri="{FF2B5EF4-FFF2-40B4-BE49-F238E27FC236}">
                <a16:creationId xmlns:a16="http://schemas.microsoft.com/office/drawing/2014/main" id="{DE747E40-E3DD-08A1-DF89-45DF4B1A04D1}"/>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63706B27-1B05-34E1-9041-20475B2C33C5}"/>
              </a:ext>
            </a:extLst>
          </p:cNvPr>
          <p:cNvSpPr>
            <a:spLocks noGrp="1"/>
          </p:cNvSpPr>
          <p:nvPr>
            <p:ph type="sldNum" sz="quarter" idx="12"/>
          </p:nvPr>
        </p:nvSpPr>
        <p:spPr/>
        <p:txBody>
          <a:bodyPr/>
          <a:lstStyle>
            <a:lvl1pPr>
              <a:defRPr/>
            </a:lvl1pPr>
          </a:lstStyle>
          <a:p>
            <a:pPr>
              <a:defRPr/>
            </a:pPr>
            <a:fld id="{42106A57-F1D9-4153-8754-3086057FA9AA}" type="slidenum">
              <a:rPr lang="ja-JP" altLang="en-US"/>
              <a:pPr>
                <a:defRPr/>
              </a:pPr>
              <a:t>‹#›</a:t>
            </a:fld>
            <a:endParaRPr lang="ja-JP" altLang="en-US"/>
          </a:p>
        </p:txBody>
      </p:sp>
    </p:spTree>
    <p:extLst>
      <p:ext uri="{BB962C8B-B14F-4D97-AF65-F5344CB8AC3E}">
        <p14:creationId xmlns:p14="http://schemas.microsoft.com/office/powerpoint/2010/main" val="920824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0" y="366184"/>
            <a:ext cx="14630400" cy="1524000"/>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812801" y="2046818"/>
            <a:ext cx="7182556"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812801" y="2899833"/>
            <a:ext cx="7182556"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8257826" y="2046818"/>
            <a:ext cx="7185377"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8257826" y="2899833"/>
            <a:ext cx="7185377"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7F4EC46B-F6CC-7061-4FEE-C9AA406E4179}"/>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F7B7BD8B-15A3-43F1-BF7E-8469715F81F5}" type="datetime1">
              <a:rPr lang="ja-JP" altLang="en-US"/>
              <a:pPr>
                <a:defRPr/>
              </a:pPr>
              <a:t>2024/5/30</a:t>
            </a:fld>
            <a:endParaRPr lang="ja-JP" altLang="en-US"/>
          </a:p>
        </p:txBody>
      </p:sp>
      <p:sp>
        <p:nvSpPr>
          <p:cNvPr id="8" name="フッター プレースホルダー 7">
            <a:extLst>
              <a:ext uri="{FF2B5EF4-FFF2-40B4-BE49-F238E27FC236}">
                <a16:creationId xmlns:a16="http://schemas.microsoft.com/office/drawing/2014/main" id="{4B4B00FE-E197-5D15-7A91-5E73B9913007}"/>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9" name="スライド番号プレースホルダー 8">
            <a:extLst>
              <a:ext uri="{FF2B5EF4-FFF2-40B4-BE49-F238E27FC236}">
                <a16:creationId xmlns:a16="http://schemas.microsoft.com/office/drawing/2014/main" id="{BE0E54B8-9E80-1D7C-7C29-812C2D46B473}"/>
              </a:ext>
            </a:extLst>
          </p:cNvPr>
          <p:cNvSpPr>
            <a:spLocks noGrp="1"/>
          </p:cNvSpPr>
          <p:nvPr>
            <p:ph type="sldNum" sz="quarter" idx="12"/>
          </p:nvPr>
        </p:nvSpPr>
        <p:spPr/>
        <p:txBody>
          <a:bodyPr/>
          <a:lstStyle>
            <a:lvl1pPr>
              <a:defRPr/>
            </a:lvl1pPr>
          </a:lstStyle>
          <a:p>
            <a:pPr>
              <a:defRPr/>
            </a:pPr>
            <a:fld id="{6DDED4AC-9C8F-46CD-9C8F-1EE55A82FEAE}" type="slidenum">
              <a:rPr lang="ja-JP" altLang="en-US"/>
              <a:pPr>
                <a:defRPr/>
              </a:pPr>
              <a:t>‹#›</a:t>
            </a:fld>
            <a:endParaRPr lang="ja-JP" altLang="en-US"/>
          </a:p>
        </p:txBody>
      </p:sp>
    </p:spTree>
    <p:extLst>
      <p:ext uri="{BB962C8B-B14F-4D97-AF65-F5344CB8AC3E}">
        <p14:creationId xmlns:p14="http://schemas.microsoft.com/office/powerpoint/2010/main" val="270209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0" y="366184"/>
            <a:ext cx="14630400" cy="1524000"/>
          </a:xfrm>
          <a:prstGeom prst="rect">
            <a:avLst/>
          </a:prstGeom>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73820031-DFB8-37B6-962D-F7CBA6030AF4}"/>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E3AF4C3C-6F2E-4358-80DF-B539D92ACFF3}" type="datetime1">
              <a:rPr lang="ja-JP" altLang="en-US"/>
              <a:pPr>
                <a:defRPr/>
              </a:pPr>
              <a:t>2024/5/30</a:t>
            </a:fld>
            <a:endParaRPr lang="ja-JP" altLang="en-US"/>
          </a:p>
        </p:txBody>
      </p:sp>
      <p:sp>
        <p:nvSpPr>
          <p:cNvPr id="4" name="フッター プレースホルダー 3">
            <a:extLst>
              <a:ext uri="{FF2B5EF4-FFF2-40B4-BE49-F238E27FC236}">
                <a16:creationId xmlns:a16="http://schemas.microsoft.com/office/drawing/2014/main" id="{A00BB0F1-6DAF-AB66-5F71-E41B55B26F79}"/>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66BA8558-6177-063C-F9BC-F30E69FDC6B5}"/>
              </a:ext>
            </a:extLst>
          </p:cNvPr>
          <p:cNvSpPr>
            <a:spLocks noGrp="1"/>
          </p:cNvSpPr>
          <p:nvPr>
            <p:ph type="sldNum" sz="quarter" idx="12"/>
          </p:nvPr>
        </p:nvSpPr>
        <p:spPr/>
        <p:txBody>
          <a:bodyPr/>
          <a:lstStyle>
            <a:lvl1pPr>
              <a:defRPr/>
            </a:lvl1pPr>
          </a:lstStyle>
          <a:p>
            <a:pPr>
              <a:defRPr/>
            </a:pPr>
            <a:fld id="{91BC44A1-26CF-4F8D-BC49-984015C148BE}" type="slidenum">
              <a:rPr lang="ja-JP" altLang="en-US"/>
              <a:pPr>
                <a:defRPr/>
              </a:pPr>
              <a:t>‹#›</a:t>
            </a:fld>
            <a:endParaRPr lang="ja-JP" altLang="en-US"/>
          </a:p>
        </p:txBody>
      </p:sp>
    </p:spTree>
    <p:extLst>
      <p:ext uri="{BB962C8B-B14F-4D97-AF65-F5344CB8AC3E}">
        <p14:creationId xmlns:p14="http://schemas.microsoft.com/office/powerpoint/2010/main" val="102040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8A6C2B-FCD2-4519-6382-E3321851023B}"/>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D9B6F36B-DD37-4D28-BD6D-83B0EE4D1BC2}" type="datetime1">
              <a:rPr lang="ja-JP" altLang="en-US"/>
              <a:pPr>
                <a:defRPr/>
              </a:pPr>
              <a:t>2024/5/30</a:t>
            </a:fld>
            <a:endParaRPr lang="ja-JP" altLang="en-US"/>
          </a:p>
        </p:txBody>
      </p:sp>
      <p:sp>
        <p:nvSpPr>
          <p:cNvPr id="3" name="フッター プレースホルダー 2">
            <a:extLst>
              <a:ext uri="{FF2B5EF4-FFF2-40B4-BE49-F238E27FC236}">
                <a16:creationId xmlns:a16="http://schemas.microsoft.com/office/drawing/2014/main" id="{586D5DD4-7391-E416-F8CA-2C647F84D293}"/>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4" name="スライド番号プレースホルダー 3">
            <a:extLst>
              <a:ext uri="{FF2B5EF4-FFF2-40B4-BE49-F238E27FC236}">
                <a16:creationId xmlns:a16="http://schemas.microsoft.com/office/drawing/2014/main" id="{7CA6CCE9-79A2-9DE5-16D9-1CF31DC956E5}"/>
              </a:ext>
            </a:extLst>
          </p:cNvPr>
          <p:cNvSpPr>
            <a:spLocks noGrp="1"/>
          </p:cNvSpPr>
          <p:nvPr>
            <p:ph type="sldNum" sz="quarter" idx="12"/>
          </p:nvPr>
        </p:nvSpPr>
        <p:spPr/>
        <p:txBody>
          <a:bodyPr/>
          <a:lstStyle>
            <a:lvl1pPr>
              <a:defRPr/>
            </a:lvl1pPr>
          </a:lstStyle>
          <a:p>
            <a:pPr>
              <a:defRPr/>
            </a:pPr>
            <a:fld id="{4D91F6E7-3B79-48C6-8404-CF6356CF8449}" type="slidenum">
              <a:rPr lang="ja-JP" altLang="en-US"/>
              <a:pPr>
                <a:defRPr/>
              </a:pPr>
              <a:t>‹#›</a:t>
            </a:fld>
            <a:endParaRPr lang="ja-JP" altLang="en-US"/>
          </a:p>
        </p:txBody>
      </p:sp>
    </p:spTree>
    <p:extLst>
      <p:ext uri="{BB962C8B-B14F-4D97-AF65-F5344CB8AC3E}">
        <p14:creationId xmlns:p14="http://schemas.microsoft.com/office/powerpoint/2010/main" val="1682255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3" y="364067"/>
            <a:ext cx="5348113" cy="1549400"/>
          </a:xfrm>
          <a:prstGeom prst="rect">
            <a:avLst/>
          </a:prstGeo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6355647" y="364069"/>
            <a:ext cx="9087557" cy="780415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812803" y="1913468"/>
            <a:ext cx="5348113" cy="625475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C38D6C16-A008-75ED-BD80-47CBFEE6ADE0}"/>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143598BF-D1BC-47F6-B450-DD514F24C99E}" type="datetime1">
              <a:rPr lang="ja-JP" altLang="en-US"/>
              <a:pPr>
                <a:defRPr/>
              </a:pPr>
              <a:t>2024/5/30</a:t>
            </a:fld>
            <a:endParaRPr lang="ja-JP" altLang="en-US"/>
          </a:p>
        </p:txBody>
      </p:sp>
      <p:sp>
        <p:nvSpPr>
          <p:cNvPr id="6" name="フッター プレースホルダー 5">
            <a:extLst>
              <a:ext uri="{FF2B5EF4-FFF2-40B4-BE49-F238E27FC236}">
                <a16:creationId xmlns:a16="http://schemas.microsoft.com/office/drawing/2014/main" id="{90206D0D-F85D-DFB0-C9CB-E9F501480120}"/>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FAA7FA25-5FA7-262C-9CFB-28F2827D045F}"/>
              </a:ext>
            </a:extLst>
          </p:cNvPr>
          <p:cNvSpPr>
            <a:spLocks noGrp="1"/>
          </p:cNvSpPr>
          <p:nvPr>
            <p:ph type="sldNum" sz="quarter" idx="12"/>
          </p:nvPr>
        </p:nvSpPr>
        <p:spPr/>
        <p:txBody>
          <a:bodyPr/>
          <a:lstStyle>
            <a:lvl1pPr>
              <a:defRPr/>
            </a:lvl1pPr>
          </a:lstStyle>
          <a:p>
            <a:pPr>
              <a:defRPr/>
            </a:pPr>
            <a:fld id="{7888B1D3-E2BD-4509-A6A8-56FA72CD108F}" type="slidenum">
              <a:rPr lang="ja-JP" altLang="en-US"/>
              <a:pPr>
                <a:defRPr/>
              </a:pPr>
              <a:t>‹#›</a:t>
            </a:fld>
            <a:endParaRPr lang="ja-JP" altLang="en-US"/>
          </a:p>
        </p:txBody>
      </p:sp>
    </p:spTree>
    <p:extLst>
      <p:ext uri="{BB962C8B-B14F-4D97-AF65-F5344CB8AC3E}">
        <p14:creationId xmlns:p14="http://schemas.microsoft.com/office/powerpoint/2010/main" val="188661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186290" y="6400801"/>
            <a:ext cx="9753600" cy="755651"/>
          </a:xfrm>
          <a:prstGeom prst="rect">
            <a:avLst/>
          </a:prstGeo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3186290" y="817033"/>
            <a:ext cx="9753600" cy="5486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3186290" y="7156452"/>
            <a:ext cx="9753600" cy="107314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3887755F-34FE-F634-693E-F4D3E256724A}"/>
              </a:ext>
            </a:extLst>
          </p:cNvPr>
          <p:cNvSpPr>
            <a:spLocks noGrp="1"/>
          </p:cNvSpPr>
          <p:nvPr>
            <p:ph type="dt" sz="half" idx="10"/>
          </p:nvPr>
        </p:nvSpPr>
        <p:spPr>
          <a:xfrm>
            <a:off x="812800" y="8475664"/>
            <a:ext cx="3793067" cy="48577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charset="0"/>
                <a:ea typeface="ＭＳ Ｐゴシック" charset="-128"/>
              </a:defRPr>
            </a:lvl1pPr>
          </a:lstStyle>
          <a:p>
            <a:pPr>
              <a:defRPr/>
            </a:pPr>
            <a:fld id="{1B04C508-6FE0-4BF5-8347-34F8008F1DDE}" type="datetime1">
              <a:rPr lang="ja-JP" altLang="en-US"/>
              <a:pPr>
                <a:defRPr/>
              </a:pPr>
              <a:t>2024/5/30</a:t>
            </a:fld>
            <a:endParaRPr lang="ja-JP" altLang="en-US"/>
          </a:p>
        </p:txBody>
      </p:sp>
      <p:sp>
        <p:nvSpPr>
          <p:cNvPr id="6" name="フッター プレースホルダー 5">
            <a:extLst>
              <a:ext uri="{FF2B5EF4-FFF2-40B4-BE49-F238E27FC236}">
                <a16:creationId xmlns:a16="http://schemas.microsoft.com/office/drawing/2014/main" id="{5810B19F-3A4D-993F-9A99-B430DA490F0C}"/>
              </a:ext>
            </a:extLst>
          </p:cNvPr>
          <p:cNvSpPr>
            <a:spLocks noGrp="1"/>
          </p:cNvSpPr>
          <p:nvPr>
            <p:ph type="ftr" sz="quarter" idx="11"/>
          </p:nvPr>
        </p:nvSpPr>
        <p:spPr>
          <a:xfrm>
            <a:off x="5554134" y="8475664"/>
            <a:ext cx="5147733" cy="485775"/>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08F257E3-4BC6-5898-9EE3-B60E8D9A9B83}"/>
              </a:ext>
            </a:extLst>
          </p:cNvPr>
          <p:cNvSpPr>
            <a:spLocks noGrp="1"/>
          </p:cNvSpPr>
          <p:nvPr>
            <p:ph type="sldNum" sz="quarter" idx="12"/>
          </p:nvPr>
        </p:nvSpPr>
        <p:spPr/>
        <p:txBody>
          <a:bodyPr/>
          <a:lstStyle>
            <a:lvl1pPr>
              <a:defRPr/>
            </a:lvl1pPr>
          </a:lstStyle>
          <a:p>
            <a:pPr>
              <a:defRPr/>
            </a:pPr>
            <a:fld id="{76175274-6BD1-4C22-AC98-27A5470A7F99}" type="slidenum">
              <a:rPr lang="ja-JP" altLang="en-US"/>
              <a:pPr>
                <a:defRPr/>
              </a:pPr>
              <a:t>‹#›</a:t>
            </a:fld>
            <a:endParaRPr lang="ja-JP" altLang="en-US"/>
          </a:p>
        </p:txBody>
      </p:sp>
    </p:spTree>
    <p:extLst>
      <p:ext uri="{BB962C8B-B14F-4D97-AF65-F5344CB8AC3E}">
        <p14:creationId xmlns:p14="http://schemas.microsoft.com/office/powerpoint/2010/main" val="54584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8FAF6B73-55BD-6941-6CA2-9F60960BB5BD}"/>
              </a:ext>
            </a:extLst>
          </p:cNvPr>
          <p:cNvSpPr>
            <a:spLocks noGrp="1"/>
          </p:cNvSpPr>
          <p:nvPr>
            <p:ph type="sldNum" sz="quarter" idx="4"/>
          </p:nvPr>
        </p:nvSpPr>
        <p:spPr>
          <a:xfrm>
            <a:off x="12218342" y="8656638"/>
            <a:ext cx="3793067" cy="487362"/>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メイリオ" panose="020B0604030504040204" pitchFamily="50" charset="-128"/>
                <a:ea typeface="メイリオ" panose="020B0604030504040204" pitchFamily="50" charset="-128"/>
              </a:defRPr>
            </a:lvl1pPr>
          </a:lstStyle>
          <a:p>
            <a:pPr>
              <a:defRPr/>
            </a:pPr>
            <a:fld id="{FA6207DC-5960-4D08-AF33-02D86CB2CC24}" type="slidenum">
              <a:rPr lang="ja-JP" altLang="en-US"/>
              <a:pPr>
                <a:defRPr/>
              </a:pPr>
              <a:t>‹#›</a:t>
            </a:fld>
            <a:endParaRPr lang="ja-JP" altLang="en-US"/>
          </a:p>
        </p:txBody>
      </p:sp>
      <p:sp>
        <p:nvSpPr>
          <p:cNvPr id="7" name="正方形/長方形 5">
            <a:extLst>
              <a:ext uri="{FF2B5EF4-FFF2-40B4-BE49-F238E27FC236}">
                <a16:creationId xmlns:a16="http://schemas.microsoft.com/office/drawing/2014/main" id="{DA837B59-B428-DE15-7E21-84E951A2DEA8}"/>
              </a:ext>
            </a:extLst>
          </p:cNvPr>
          <p:cNvSpPr/>
          <p:nvPr userDrawn="1"/>
        </p:nvSpPr>
        <p:spPr>
          <a:xfrm>
            <a:off x="1" y="0"/>
            <a:ext cx="16293630" cy="9144000"/>
          </a:xfrm>
          <a:custGeom>
            <a:avLst/>
            <a:gdLst/>
            <a:ahLst/>
            <a:cxnLst/>
            <a:rect l="l" t="t" r="r" b="b"/>
            <a:pathLst>
              <a:path w="6873875" h="9906007">
                <a:moveTo>
                  <a:pt x="6774905" y="3"/>
                </a:moveTo>
                <a:lnTo>
                  <a:pt x="6873875" y="3"/>
                </a:lnTo>
                <a:lnTo>
                  <a:pt x="6873875" y="9906003"/>
                </a:lnTo>
                <a:lnTo>
                  <a:pt x="6774905" y="9906003"/>
                </a:lnTo>
                <a:close/>
                <a:moveTo>
                  <a:pt x="98969" y="0"/>
                </a:moveTo>
                <a:lnTo>
                  <a:pt x="6774905" y="0"/>
                </a:lnTo>
                <a:lnTo>
                  <a:pt x="6774905" y="98976"/>
                </a:lnTo>
                <a:lnTo>
                  <a:pt x="98970" y="98976"/>
                </a:lnTo>
                <a:lnTo>
                  <a:pt x="98970" y="9807031"/>
                </a:lnTo>
                <a:lnTo>
                  <a:pt x="6774905" y="9807031"/>
                </a:lnTo>
                <a:lnTo>
                  <a:pt x="6774905" y="9906007"/>
                </a:lnTo>
                <a:lnTo>
                  <a:pt x="98969" y="9906007"/>
                </a:lnTo>
                <a:lnTo>
                  <a:pt x="98969" y="9906003"/>
                </a:lnTo>
                <a:lnTo>
                  <a:pt x="0" y="9906003"/>
                </a:lnTo>
                <a:lnTo>
                  <a:pt x="0" y="3"/>
                </a:lnTo>
                <a:lnTo>
                  <a:pt x="98969" y="3"/>
                </a:lnTo>
                <a:close/>
              </a:path>
            </a:pathLst>
          </a:custGeom>
          <a:solidFill>
            <a:srgbClr val="FFC1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028" name="テキスト ボックス 7">
            <a:extLst>
              <a:ext uri="{FF2B5EF4-FFF2-40B4-BE49-F238E27FC236}">
                <a16:creationId xmlns:a16="http://schemas.microsoft.com/office/drawing/2014/main" id="{39A5167D-CF5A-6AF1-3291-E4C126CE51FF}"/>
              </a:ext>
            </a:extLst>
          </p:cNvPr>
          <p:cNvSpPr txBox="1">
            <a:spLocks noChangeArrowheads="1"/>
          </p:cNvSpPr>
          <p:nvPr userDrawn="1"/>
        </p:nvSpPr>
        <p:spPr bwMode="auto">
          <a:xfrm>
            <a:off x="195675" y="8869363"/>
            <a:ext cx="2085827" cy="184666"/>
          </a:xfrm>
          <a:prstGeom prst="rect">
            <a:avLst/>
          </a:prstGeom>
          <a:noFill/>
          <a:ln>
            <a:noFill/>
          </a:ln>
        </p:spPr>
        <p:txBody>
          <a:bodyPr wrap="none">
            <a:spAutoFit/>
          </a:bodyPr>
          <a:lstStyle>
            <a:lvl1pPr>
              <a:defRPr kumimoji="1">
                <a:solidFill>
                  <a:schemeClr val="tx1"/>
                </a:solidFill>
                <a:latin typeface="Calibri" charset="0"/>
                <a:ea typeface="ＭＳ Ｐゴシック" charset="-128"/>
              </a:defRPr>
            </a:lvl1pPr>
            <a:lvl2pPr marL="742950" indent="-285750">
              <a:defRPr kumimoji="1">
                <a:solidFill>
                  <a:schemeClr val="tx1"/>
                </a:solidFill>
                <a:latin typeface="Calibri" charset="0"/>
                <a:ea typeface="ＭＳ Ｐゴシック" charset="-128"/>
              </a:defRPr>
            </a:lvl2pPr>
            <a:lvl3pPr marL="1143000" indent="-228600">
              <a:defRPr kumimoji="1">
                <a:solidFill>
                  <a:schemeClr val="tx1"/>
                </a:solidFill>
                <a:latin typeface="Calibri" charset="0"/>
                <a:ea typeface="ＭＳ Ｐゴシック" charset="-128"/>
              </a:defRPr>
            </a:lvl3pPr>
            <a:lvl4pPr marL="1600200" indent="-228600">
              <a:defRPr kumimoji="1">
                <a:solidFill>
                  <a:schemeClr val="tx1"/>
                </a:solidFill>
                <a:latin typeface="Calibri" charset="0"/>
                <a:ea typeface="ＭＳ Ｐゴシック" charset="-128"/>
              </a:defRPr>
            </a:lvl4pPr>
            <a:lvl5pPr marL="2057400" indent="-228600">
              <a:defRPr kumimoji="1">
                <a:solidFill>
                  <a:schemeClr val="tx1"/>
                </a:solidFill>
                <a:latin typeface="Calibri" charset="0"/>
                <a:ea typeface="ＭＳ Ｐゴシック" charset="-128"/>
              </a:defRPr>
            </a:lvl5pPr>
            <a:lvl6pPr marL="2514600" indent="-228600" defTabSz="457200" fontAlgn="base">
              <a:spcBef>
                <a:spcPct val="0"/>
              </a:spcBef>
              <a:spcAft>
                <a:spcPct val="0"/>
              </a:spcAft>
              <a:defRPr kumimoji="1">
                <a:solidFill>
                  <a:schemeClr val="tx1"/>
                </a:solidFill>
                <a:latin typeface="Calibri" charset="0"/>
                <a:ea typeface="ＭＳ Ｐゴシック" charset="-128"/>
              </a:defRPr>
            </a:lvl6pPr>
            <a:lvl7pPr marL="2971800" indent="-228600" defTabSz="457200" fontAlgn="base">
              <a:spcBef>
                <a:spcPct val="0"/>
              </a:spcBef>
              <a:spcAft>
                <a:spcPct val="0"/>
              </a:spcAft>
              <a:defRPr kumimoji="1">
                <a:solidFill>
                  <a:schemeClr val="tx1"/>
                </a:solidFill>
                <a:latin typeface="Calibri" charset="0"/>
                <a:ea typeface="ＭＳ Ｐゴシック" charset="-128"/>
              </a:defRPr>
            </a:lvl7pPr>
            <a:lvl8pPr marL="3429000" indent="-228600" defTabSz="457200" fontAlgn="base">
              <a:spcBef>
                <a:spcPct val="0"/>
              </a:spcBef>
              <a:spcAft>
                <a:spcPct val="0"/>
              </a:spcAft>
              <a:defRPr kumimoji="1">
                <a:solidFill>
                  <a:schemeClr val="tx1"/>
                </a:solidFill>
                <a:latin typeface="Calibri" charset="0"/>
                <a:ea typeface="ＭＳ Ｐゴシック" charset="-128"/>
              </a:defRPr>
            </a:lvl8pPr>
            <a:lvl9pPr marL="3886200" indent="-228600" defTabSz="457200" fontAlgn="base">
              <a:spcBef>
                <a:spcPct val="0"/>
              </a:spcBef>
              <a:spcAft>
                <a:spcPct val="0"/>
              </a:spcAft>
              <a:defRPr kumimoji="1">
                <a:solidFill>
                  <a:schemeClr val="tx1"/>
                </a:solidFill>
                <a:latin typeface="Calibri" charset="0"/>
                <a:ea typeface="ＭＳ Ｐゴシック" charset="-128"/>
              </a:defRPr>
            </a:lvl9pPr>
          </a:lstStyle>
          <a:p>
            <a:pPr eaLnBrk="1" hangingPunct="1">
              <a:defRPr/>
            </a:pPr>
            <a:r>
              <a:rPr lang="en-US" altLang="ja-JP" sz="600">
                <a:latin typeface="メイリオ" charset="-128"/>
                <a:ea typeface="メイリオ" charset="-128"/>
              </a:rPr>
              <a:t>©</a:t>
            </a:r>
            <a:r>
              <a:rPr lang="ja-JP" altLang="en-US" sz="600">
                <a:latin typeface="メイリオ" charset="-128"/>
                <a:ea typeface="メイリオ" charset="-128"/>
              </a:rPr>
              <a:t>博報堂</a:t>
            </a:r>
            <a:r>
              <a:rPr lang="en-US" altLang="ja-JP" sz="600">
                <a:latin typeface="メイリオ" charset="-128"/>
                <a:ea typeface="メイリオ" charset="-128"/>
              </a:rPr>
              <a:t>DY</a:t>
            </a:r>
            <a:r>
              <a:rPr lang="ja-JP" altLang="en-US" sz="600">
                <a:latin typeface="メイリオ" charset="-128"/>
                <a:ea typeface="メイリオ" charset="-128"/>
              </a:rPr>
              <a:t>メディアパートナーズ</a:t>
            </a:r>
            <a:r>
              <a:rPr lang="en-US" altLang="ja-JP" sz="600">
                <a:latin typeface="メイリオ" charset="-128"/>
                <a:ea typeface="メイリオ" charset="-128"/>
              </a:rPr>
              <a:t> </a:t>
            </a:r>
            <a:r>
              <a:rPr lang="ja-JP" altLang="en-US" sz="600">
                <a:latin typeface="メイリオ" charset="-128"/>
                <a:ea typeface="メイリオ" charset="-128"/>
              </a:rPr>
              <a:t>メディア環境研究所</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 id="2147484320" r:id="rId12"/>
  </p:sldLayoutIdLst>
  <p:hf hdr="0" ftr="0" dt="0"/>
  <p:txStyles>
    <p:titleStyle>
      <a:lvl1pPr algn="ctr" defTabSz="457200" rtl="0" eaLnBrk="0" fontAlgn="base" hangingPunct="0">
        <a:spcBef>
          <a:spcPct val="0"/>
        </a:spcBef>
        <a:spcAft>
          <a:spcPct val="0"/>
        </a:spcAft>
        <a:defRPr kumimoji="1" sz="4400" kern="1200">
          <a:solidFill>
            <a:schemeClr val="tx1"/>
          </a:solidFill>
          <a:latin typeface="+mj-lt"/>
          <a:ea typeface="+mj-ea"/>
          <a:cs typeface="+mj-cs"/>
        </a:defRPr>
      </a:lvl1pPr>
      <a:lvl2pPr algn="ctr" defTabSz="457200" rtl="0" eaLnBrk="0" fontAlgn="base" hangingPunct="0">
        <a:spcBef>
          <a:spcPct val="0"/>
        </a:spcBef>
        <a:spcAft>
          <a:spcPct val="0"/>
        </a:spcAft>
        <a:defRPr kumimoji="1" sz="4400">
          <a:solidFill>
            <a:schemeClr val="tx1"/>
          </a:solidFill>
          <a:latin typeface="Calibri" charset="0"/>
          <a:ea typeface="ＭＳ Ｐゴシック" charset="-128"/>
        </a:defRPr>
      </a:lvl2pPr>
      <a:lvl3pPr algn="ctr" defTabSz="457200" rtl="0" eaLnBrk="0" fontAlgn="base" hangingPunct="0">
        <a:spcBef>
          <a:spcPct val="0"/>
        </a:spcBef>
        <a:spcAft>
          <a:spcPct val="0"/>
        </a:spcAft>
        <a:defRPr kumimoji="1" sz="4400">
          <a:solidFill>
            <a:schemeClr val="tx1"/>
          </a:solidFill>
          <a:latin typeface="Calibri" charset="0"/>
          <a:ea typeface="ＭＳ Ｐゴシック" charset="-128"/>
        </a:defRPr>
      </a:lvl3pPr>
      <a:lvl4pPr algn="ctr" defTabSz="457200" rtl="0" eaLnBrk="0" fontAlgn="base" hangingPunct="0">
        <a:spcBef>
          <a:spcPct val="0"/>
        </a:spcBef>
        <a:spcAft>
          <a:spcPct val="0"/>
        </a:spcAft>
        <a:defRPr kumimoji="1" sz="4400">
          <a:solidFill>
            <a:schemeClr val="tx1"/>
          </a:solidFill>
          <a:latin typeface="Calibri" charset="0"/>
          <a:ea typeface="ＭＳ Ｐゴシック" charset="-128"/>
        </a:defRPr>
      </a:lvl4pPr>
      <a:lvl5pPr algn="ctr" defTabSz="457200" rtl="0" eaLnBrk="0" fontAlgn="base" hangingPunct="0">
        <a:spcBef>
          <a:spcPct val="0"/>
        </a:spcBef>
        <a:spcAft>
          <a:spcPct val="0"/>
        </a:spcAft>
        <a:defRPr kumimoji="1" sz="4400">
          <a:solidFill>
            <a:schemeClr val="tx1"/>
          </a:solidFill>
          <a:latin typeface="Calibri" charset="0"/>
          <a:ea typeface="ＭＳ Ｐゴシック" charset="-128"/>
        </a:defRPr>
      </a:lvl5pPr>
      <a:lvl6pPr marL="457200" algn="ctr" defTabSz="457200" rtl="0" fontAlgn="base">
        <a:spcBef>
          <a:spcPct val="0"/>
        </a:spcBef>
        <a:spcAft>
          <a:spcPct val="0"/>
        </a:spcAft>
        <a:defRPr kumimoji="1" sz="4400">
          <a:solidFill>
            <a:schemeClr val="tx1"/>
          </a:solidFill>
          <a:latin typeface="Calibri" charset="0"/>
          <a:ea typeface="ＭＳ Ｐゴシック" charset="-128"/>
        </a:defRPr>
      </a:lvl6pPr>
      <a:lvl7pPr marL="914400" algn="ctr" defTabSz="457200" rtl="0" fontAlgn="base">
        <a:spcBef>
          <a:spcPct val="0"/>
        </a:spcBef>
        <a:spcAft>
          <a:spcPct val="0"/>
        </a:spcAft>
        <a:defRPr kumimoji="1" sz="4400">
          <a:solidFill>
            <a:schemeClr val="tx1"/>
          </a:solidFill>
          <a:latin typeface="Calibri" charset="0"/>
          <a:ea typeface="ＭＳ Ｐゴシック" charset="-128"/>
        </a:defRPr>
      </a:lvl7pPr>
      <a:lvl8pPr marL="1371600" algn="ctr" defTabSz="457200" rtl="0" fontAlgn="base">
        <a:spcBef>
          <a:spcPct val="0"/>
        </a:spcBef>
        <a:spcAft>
          <a:spcPct val="0"/>
        </a:spcAft>
        <a:defRPr kumimoji="1" sz="4400">
          <a:solidFill>
            <a:schemeClr val="tx1"/>
          </a:solidFill>
          <a:latin typeface="Calibri" charset="0"/>
          <a:ea typeface="ＭＳ Ｐゴシック" charset="-128"/>
        </a:defRPr>
      </a:lvl8pPr>
      <a:lvl9pPr marL="1828800" algn="ctr" defTabSz="457200" rtl="0" fontAlgn="base">
        <a:spcBef>
          <a:spcPct val="0"/>
        </a:spcBef>
        <a:spcAft>
          <a:spcPct val="0"/>
        </a:spcAft>
        <a:defRPr kumimoji="1" sz="4400">
          <a:solidFill>
            <a:schemeClr val="tx1"/>
          </a:solidFill>
          <a:latin typeface="Calibri"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9F45B5DC-91BC-2526-65C1-7DF32B68785F}"/>
              </a:ext>
            </a:extLst>
          </p:cNvPr>
          <p:cNvSpPr txBox="1"/>
          <p:nvPr/>
        </p:nvSpPr>
        <p:spPr>
          <a:xfrm>
            <a:off x="5608723" y="5095875"/>
            <a:ext cx="5038559" cy="1338828"/>
          </a:xfrm>
          <a:prstGeom prst="rect">
            <a:avLst/>
          </a:prstGeom>
          <a:noFill/>
        </p:spPr>
        <p:txBody>
          <a:bodyPr wrap="none">
            <a:spAutoFit/>
          </a:bodyPr>
          <a:lstStyle/>
          <a:p>
            <a:pPr algn="ctr" eaLnBrk="1" fontAlgn="auto" hangingPunct="1">
              <a:lnSpc>
                <a:spcPct val="150000"/>
              </a:lnSpc>
              <a:spcBef>
                <a:spcPts val="0"/>
              </a:spcBef>
              <a:spcAft>
                <a:spcPts val="0"/>
              </a:spcAft>
              <a:defRPr/>
            </a:pPr>
            <a:r>
              <a:rPr lang="ja-JP" altLang="en-US" sz="3200" b="1" spc="300" dirty="0">
                <a:latin typeface="メイリオ"/>
                <a:ea typeface="メイリオ"/>
                <a:cs typeface="メイリオ"/>
              </a:rPr>
              <a:t>メディア定点調査</a:t>
            </a:r>
            <a:r>
              <a:rPr lang="en-US" altLang="ja-JP" sz="3200" b="1" spc="300" dirty="0">
                <a:latin typeface="メイリオ"/>
                <a:ea typeface="メイリオ"/>
                <a:cs typeface="メイリオ"/>
              </a:rPr>
              <a:t>2024</a:t>
            </a:r>
          </a:p>
          <a:p>
            <a:pPr algn="ctr" eaLnBrk="1" fontAlgn="auto" hangingPunct="1">
              <a:lnSpc>
                <a:spcPct val="150000"/>
              </a:lnSpc>
              <a:spcBef>
                <a:spcPts val="0"/>
              </a:spcBef>
              <a:spcAft>
                <a:spcPts val="0"/>
              </a:spcAft>
              <a:defRPr/>
            </a:pPr>
            <a:r>
              <a:rPr lang="ja-JP" altLang="en-US" sz="2400" b="1" spc="300" dirty="0">
                <a:latin typeface="メイリオ"/>
                <a:ea typeface="メイリオ"/>
                <a:cs typeface="メイリオ"/>
              </a:rPr>
              <a:t>ニュースリリース　グラフ集</a:t>
            </a:r>
          </a:p>
        </p:txBody>
      </p:sp>
      <p:sp>
        <p:nvSpPr>
          <p:cNvPr id="15363" name="スライド番号プレースホルダー 12">
            <a:extLst>
              <a:ext uri="{FF2B5EF4-FFF2-40B4-BE49-F238E27FC236}">
                <a16:creationId xmlns:a16="http://schemas.microsoft.com/office/drawing/2014/main" id="{5977916C-85BB-DCC3-348A-E847D948386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D1B4395-FE9C-4C3A-88A8-92E3BFD1804C}" type="slidenum">
              <a:rPr lang="ja-JP" altLang="en-US" smtClean="0">
                <a:solidFill>
                  <a:srgbClr val="898989"/>
                </a:solidFill>
                <a:latin typeface="メイリオ" panose="020B0604030504040204" pitchFamily="50" charset="-128"/>
                <a:ea typeface="メイリオ" panose="020B0604030504040204" pitchFamily="50" charset="-128"/>
              </a:rPr>
              <a:pPr/>
              <a:t>1</a:t>
            </a:fld>
            <a:endParaRPr lang="ja-JP" altLang="en-US" dirty="0">
              <a:solidFill>
                <a:srgbClr val="898989"/>
              </a:solidFill>
              <a:latin typeface="メイリオ" panose="020B0604030504040204" pitchFamily="50" charset="-128"/>
              <a:ea typeface="メイリオ" panose="020B0604030504040204" pitchFamily="50" charset="-128"/>
            </a:endParaRPr>
          </a:p>
        </p:txBody>
      </p:sp>
      <p:pic>
        <p:nvPicPr>
          <p:cNvPr id="15364" name="図 13" descr="Mekanken_logo_j.png">
            <a:extLst>
              <a:ext uri="{FF2B5EF4-FFF2-40B4-BE49-F238E27FC236}">
                <a16:creationId xmlns:a16="http://schemas.microsoft.com/office/drawing/2014/main" id="{128F6E16-0936-9940-7A78-58351F74AF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99984" y="1641871"/>
            <a:ext cx="3856037" cy="385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CFC3240-AD0E-5B43-7265-15EF2D1D57A5}"/>
              </a:ext>
            </a:extLst>
          </p:cNvPr>
          <p:cNvSpPr>
            <a:spLocks noGrp="1"/>
          </p:cNvSpPr>
          <p:nvPr>
            <p:ph type="sldNum" sz="quarter" idx="10"/>
          </p:nvPr>
        </p:nvSpPr>
        <p:spPr/>
        <p:txBody>
          <a:bodyPr/>
          <a:lstStyle/>
          <a:p>
            <a:pPr>
              <a:defRPr/>
            </a:pPr>
            <a:fld id="{FA6207DC-5960-4D08-AF33-02D86CB2CC24}" type="slidenum">
              <a:rPr lang="ja-JP" altLang="en-US" smtClean="0"/>
              <a:pPr>
                <a:defRPr/>
              </a:pPr>
              <a:t>10</a:t>
            </a:fld>
            <a:endParaRPr lang="ja-JP" altLang="en-US"/>
          </a:p>
        </p:txBody>
      </p:sp>
      <p:sp>
        <p:nvSpPr>
          <p:cNvPr id="3" name="テキスト ボックス 2">
            <a:extLst>
              <a:ext uri="{FF2B5EF4-FFF2-40B4-BE49-F238E27FC236}">
                <a16:creationId xmlns:a16="http://schemas.microsoft.com/office/drawing/2014/main" id="{33D9396D-07DD-DC15-20A4-D8D66583C6BA}"/>
              </a:ext>
            </a:extLst>
          </p:cNvPr>
          <p:cNvSpPr txBox="1"/>
          <p:nvPr/>
        </p:nvSpPr>
        <p:spPr>
          <a:xfrm>
            <a:off x="5678227" y="4279613"/>
            <a:ext cx="4899546" cy="584775"/>
          </a:xfrm>
          <a:prstGeom prst="rect">
            <a:avLst/>
          </a:prstGeom>
          <a:noFill/>
        </p:spPr>
        <p:txBody>
          <a:bodyPr wrap="square" rtlCol="0">
            <a:spAutoFit/>
          </a:bodyPr>
          <a:lstStyle/>
          <a:p>
            <a:pPr algn="ctr"/>
            <a:r>
              <a:rPr lang="en-US" altLang="ja-JP" sz="3200" b="1" dirty="0">
                <a:solidFill>
                  <a:schemeClr val="bg1"/>
                </a:solidFill>
                <a:latin typeface="メイリオ" panose="020B0604030504040204" pitchFamily="50" charset="-128"/>
                <a:ea typeface="メイリオ" panose="020B0604030504040204" pitchFamily="50" charset="-128"/>
              </a:rPr>
              <a:t>PNG</a:t>
            </a:r>
            <a:r>
              <a:rPr lang="ja-JP" altLang="en-US" sz="3200" b="1" dirty="0">
                <a:solidFill>
                  <a:schemeClr val="bg1"/>
                </a:solidFill>
                <a:latin typeface="メイリオ" panose="020B0604030504040204" pitchFamily="50" charset="-128"/>
                <a:ea typeface="メイリオ" panose="020B0604030504040204" pitchFamily="50" charset="-128"/>
              </a:rPr>
              <a:t>集</a:t>
            </a:r>
            <a:endParaRPr kumimoji="1" lang="ja-JP" altLang="en-US" sz="32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7306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F7C04F4-A672-A16F-D102-D06F9D470CCC}"/>
              </a:ext>
            </a:extLst>
          </p:cNvPr>
          <p:cNvSpPr>
            <a:spLocks noGrp="1"/>
          </p:cNvSpPr>
          <p:nvPr>
            <p:ph type="sldNum" sz="quarter" idx="12"/>
          </p:nvPr>
        </p:nvSpPr>
        <p:spPr/>
        <p:txBody>
          <a:bodyPr/>
          <a:lstStyle/>
          <a:p>
            <a:pPr>
              <a:defRPr/>
            </a:pPr>
            <a:fld id="{4D91F6E7-3B79-48C6-8404-CF6356CF8449}" type="slidenum">
              <a:rPr lang="ja-JP" altLang="en-US" smtClean="0"/>
              <a:pPr>
                <a:defRPr/>
              </a:pPr>
              <a:t>11</a:t>
            </a:fld>
            <a:endParaRPr lang="ja-JP" altLang="en-US"/>
          </a:p>
        </p:txBody>
      </p:sp>
      <p:pic>
        <p:nvPicPr>
          <p:cNvPr id="8" name="図 7">
            <a:extLst>
              <a:ext uri="{FF2B5EF4-FFF2-40B4-BE49-F238E27FC236}">
                <a16:creationId xmlns:a16="http://schemas.microsoft.com/office/drawing/2014/main" id="{7AEDCA78-FB18-4FB5-4800-0A0BF9A81476}"/>
              </a:ext>
            </a:extLst>
          </p:cNvPr>
          <p:cNvPicPr>
            <a:picLocks noChangeAspect="1"/>
          </p:cNvPicPr>
          <p:nvPr/>
        </p:nvPicPr>
        <p:blipFill>
          <a:blip r:embed="rId2"/>
          <a:stretch>
            <a:fillRect/>
          </a:stretch>
        </p:blipFill>
        <p:spPr>
          <a:xfrm>
            <a:off x="721280" y="944575"/>
            <a:ext cx="7214813" cy="7712063"/>
          </a:xfrm>
          <a:prstGeom prst="rect">
            <a:avLst/>
          </a:prstGeom>
        </p:spPr>
      </p:pic>
      <p:pic>
        <p:nvPicPr>
          <p:cNvPr id="9" name="図 8">
            <a:extLst>
              <a:ext uri="{FF2B5EF4-FFF2-40B4-BE49-F238E27FC236}">
                <a16:creationId xmlns:a16="http://schemas.microsoft.com/office/drawing/2014/main" id="{F0D0D564-F6F1-C2A9-7D2A-65296D999AB9}"/>
              </a:ext>
            </a:extLst>
          </p:cNvPr>
          <p:cNvPicPr>
            <a:picLocks noChangeAspect="1"/>
          </p:cNvPicPr>
          <p:nvPr/>
        </p:nvPicPr>
        <p:blipFill>
          <a:blip r:embed="rId3"/>
          <a:stretch>
            <a:fillRect/>
          </a:stretch>
        </p:blipFill>
        <p:spPr>
          <a:xfrm>
            <a:off x="8319909" y="995151"/>
            <a:ext cx="7445975" cy="7711200"/>
          </a:xfrm>
          <a:prstGeom prst="rect">
            <a:avLst/>
          </a:prstGeom>
        </p:spPr>
      </p:pic>
      <p:sp>
        <p:nvSpPr>
          <p:cNvPr id="12" name="正方形/長方形 11">
            <a:extLst>
              <a:ext uri="{FF2B5EF4-FFF2-40B4-BE49-F238E27FC236}">
                <a16:creationId xmlns:a16="http://schemas.microsoft.com/office/drawing/2014/main" id="{DF3240B4-EA4B-DE55-EEE1-9D5AA50DC26E}"/>
              </a:ext>
            </a:extLst>
          </p:cNvPr>
          <p:cNvSpPr>
            <a:spLocks noChangeArrowheads="1"/>
          </p:cNvSpPr>
          <p:nvPr/>
        </p:nvSpPr>
        <p:spPr bwMode="auto">
          <a:xfrm>
            <a:off x="943519" y="437648"/>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メディア総接触時間の時系列推移</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１日あたり・週平均</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solidFill>
                <a:srgbClr val="FF0000"/>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743315EC-858B-8280-90BF-AEA433B6C64B}"/>
              </a:ext>
            </a:extLst>
          </p:cNvPr>
          <p:cNvSpPr>
            <a:spLocks noChangeArrowheads="1"/>
          </p:cNvSpPr>
          <p:nvPr/>
        </p:nvSpPr>
        <p:spPr bwMode="auto">
          <a:xfrm>
            <a:off x="8860471" y="437649"/>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メディア総接触時間の構成比 時系列推移</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１日あたり・週平均</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2876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EFB5D9C-AD04-BC7D-67DA-EEF52B2A4D50}"/>
              </a:ext>
            </a:extLst>
          </p:cNvPr>
          <p:cNvSpPr>
            <a:spLocks noGrp="1"/>
          </p:cNvSpPr>
          <p:nvPr>
            <p:ph type="sldNum" sz="quarter" idx="12"/>
          </p:nvPr>
        </p:nvSpPr>
        <p:spPr/>
        <p:txBody>
          <a:bodyPr/>
          <a:lstStyle/>
          <a:p>
            <a:pPr>
              <a:defRPr/>
            </a:pPr>
            <a:fld id="{4D91F6E7-3B79-48C6-8404-CF6356CF8449}" type="slidenum">
              <a:rPr lang="ja-JP" altLang="en-US" smtClean="0"/>
              <a:pPr>
                <a:defRPr/>
              </a:pPr>
              <a:t>12</a:t>
            </a:fld>
            <a:endParaRPr lang="ja-JP" altLang="en-US"/>
          </a:p>
        </p:txBody>
      </p:sp>
      <p:pic>
        <p:nvPicPr>
          <p:cNvPr id="8" name="②-1 スマートフォンでのテレビ番組視聴／テレビ受像機での無料動画視聴の利用率" descr="グラフ, 折れ線グラフ&#10;&#10;自動的に生成された説明">
            <a:extLst>
              <a:ext uri="{FF2B5EF4-FFF2-40B4-BE49-F238E27FC236}">
                <a16:creationId xmlns:a16="http://schemas.microsoft.com/office/drawing/2014/main" id="{CB1F0D4E-47CB-E0B4-0681-8EC2C51B0627}"/>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a:stretch/>
        </p:blipFill>
        <p:spPr>
          <a:xfrm>
            <a:off x="774598" y="2597673"/>
            <a:ext cx="7154718" cy="3948653"/>
          </a:xfrm>
          <a:prstGeom prst="rect">
            <a:avLst/>
          </a:prstGeom>
        </p:spPr>
      </p:pic>
      <p:pic>
        <p:nvPicPr>
          <p:cNvPr id="10" name="②-2 配信サービスの利用率 時系列推移" descr="グラフ, 折れ線グラフ&#10;&#10;自動的に生成された説明">
            <a:extLst>
              <a:ext uri="{FF2B5EF4-FFF2-40B4-BE49-F238E27FC236}">
                <a16:creationId xmlns:a16="http://schemas.microsoft.com/office/drawing/2014/main" id="{22BDB1C9-D91E-6D45-E880-F5EB2B515C73}"/>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8326686" y="2597673"/>
            <a:ext cx="7216646" cy="4126074"/>
          </a:xfrm>
          <a:prstGeom prst="rect">
            <a:avLst/>
          </a:prstGeom>
        </p:spPr>
      </p:pic>
      <p:sp>
        <p:nvSpPr>
          <p:cNvPr id="11" name="正方形/長方形 10">
            <a:extLst>
              <a:ext uri="{FF2B5EF4-FFF2-40B4-BE49-F238E27FC236}">
                <a16:creationId xmlns:a16="http://schemas.microsoft.com/office/drawing/2014/main" id="{EBA082AF-A1C0-45BE-5B5C-1E028C4580C6}"/>
              </a:ext>
            </a:extLst>
          </p:cNvPr>
          <p:cNvSpPr>
            <a:spLocks noChangeArrowheads="1"/>
          </p:cNvSpPr>
          <p:nvPr/>
        </p:nvSpPr>
        <p:spPr bwMode="auto">
          <a:xfrm>
            <a:off x="972279" y="1231733"/>
            <a:ext cx="6459104" cy="469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スマートフォンでのテレビ番組視聴</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テレビ受像機での無料動画視聴の利用率</a:t>
            </a:r>
            <a:endParaRPr lang="en-US" altLang="ja-JP" sz="1400" b="1" dirty="0">
              <a:latin typeface="メイリオ" panose="020B0604030504040204" pitchFamily="50" charset="-128"/>
              <a:ea typeface="メイリオ" panose="020B0604030504040204" pitchFamily="50" charset="-128"/>
            </a:endParaRPr>
          </a:p>
          <a:p>
            <a:pPr algn="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「毎日～月</a:t>
            </a:r>
            <a:r>
              <a:rPr lang="en-US" altLang="ja-JP" sz="1050" b="1" dirty="0">
                <a:latin typeface="メイリオ" panose="020B0604030504040204" pitchFamily="50" charset="-128"/>
                <a:ea typeface="メイリオ" panose="020B0604030504040204" pitchFamily="50" charset="-128"/>
              </a:rPr>
              <a:t>1</a:t>
            </a:r>
            <a:r>
              <a:rPr lang="ja-JP" altLang="en-US" sz="1050" b="1" dirty="0">
                <a:latin typeface="メイリオ" panose="020B0604030504040204" pitchFamily="50" charset="-128"/>
                <a:ea typeface="メイリオ" panose="020B0604030504040204" pitchFamily="50" charset="-128"/>
              </a:rPr>
              <a:t>回以下」の利用計</a:t>
            </a:r>
            <a:r>
              <a:rPr lang="en-US" altLang="ja-JP" sz="1050" b="1" dirty="0">
                <a:latin typeface="メイリオ" panose="020B0604030504040204" pitchFamily="50" charset="-128"/>
                <a:ea typeface="メイリオ" panose="020B0604030504040204" pitchFamily="50" charset="-128"/>
              </a:rPr>
              <a:t>)</a:t>
            </a:r>
          </a:p>
        </p:txBody>
      </p:sp>
      <p:sp>
        <p:nvSpPr>
          <p:cNvPr id="12" name="正方形/長方形 11">
            <a:extLst>
              <a:ext uri="{FF2B5EF4-FFF2-40B4-BE49-F238E27FC236}">
                <a16:creationId xmlns:a16="http://schemas.microsoft.com/office/drawing/2014/main" id="{20844E1F-BA85-7B0E-D1D9-3F1CE1F25D5B}"/>
              </a:ext>
            </a:extLst>
          </p:cNvPr>
          <p:cNvSpPr>
            <a:spLocks noChangeArrowheads="1"/>
          </p:cNvSpPr>
          <p:nvPr/>
        </p:nvSpPr>
        <p:spPr bwMode="auto">
          <a:xfrm>
            <a:off x="8851915" y="1230635"/>
            <a:ext cx="74456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配信サービスの利用率 時系列推移</a:t>
            </a:r>
            <a:endParaRPr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8414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95F99A7-F83D-1BD1-7EA8-E572D604A1FE}"/>
              </a:ext>
            </a:extLst>
          </p:cNvPr>
          <p:cNvSpPr>
            <a:spLocks noGrp="1"/>
          </p:cNvSpPr>
          <p:nvPr>
            <p:ph type="sldNum" sz="quarter" idx="12"/>
          </p:nvPr>
        </p:nvSpPr>
        <p:spPr/>
        <p:txBody>
          <a:bodyPr/>
          <a:lstStyle/>
          <a:p>
            <a:pPr>
              <a:defRPr/>
            </a:pPr>
            <a:fld id="{4D91F6E7-3B79-48C6-8404-CF6356CF8449}" type="slidenum">
              <a:rPr lang="ja-JP" altLang="en-US" smtClean="0"/>
              <a:pPr>
                <a:defRPr/>
              </a:pPr>
              <a:t>13</a:t>
            </a:fld>
            <a:endParaRPr lang="ja-JP" altLang="en-US"/>
          </a:p>
        </p:txBody>
      </p:sp>
      <p:sp>
        <p:nvSpPr>
          <p:cNvPr id="3" name="正方形/長方形 2">
            <a:extLst>
              <a:ext uri="{FF2B5EF4-FFF2-40B4-BE49-F238E27FC236}">
                <a16:creationId xmlns:a16="http://schemas.microsoft.com/office/drawing/2014/main" id="{97144C70-0EFC-9AAF-CA62-64F84E6B2C50}"/>
              </a:ext>
            </a:extLst>
          </p:cNvPr>
          <p:cNvSpPr>
            <a:spLocks noChangeArrowheads="1"/>
          </p:cNvSpPr>
          <p:nvPr/>
        </p:nvSpPr>
        <p:spPr bwMode="auto">
          <a:xfrm>
            <a:off x="948285" y="1402703"/>
            <a:ext cx="64591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テレビスクリーンのインターネット接続率 時系列推移</a:t>
            </a:r>
            <a:endParaRPr lang="en-US" altLang="ja-JP" sz="1050" b="1" dirty="0">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483DA926-ED7D-8821-11D3-4D8A4CD90672}"/>
              </a:ext>
            </a:extLst>
          </p:cNvPr>
          <p:cNvSpPr>
            <a:spLocks noChangeArrowheads="1"/>
          </p:cNvSpPr>
          <p:nvPr/>
        </p:nvSpPr>
        <p:spPr bwMode="auto">
          <a:xfrm>
            <a:off x="8851250" y="1385444"/>
            <a:ext cx="74456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スマートフォンのアプリを利用することが増えた人の割合</a:t>
            </a:r>
            <a:endParaRPr lang="en-US" altLang="ja-JP" sz="1400" b="1" dirty="0">
              <a:latin typeface="メイリオ" panose="020B0604030504040204" pitchFamily="50" charset="-128"/>
              <a:ea typeface="メイリオ" panose="020B0604030504040204" pitchFamily="50" charset="-128"/>
            </a:endParaRPr>
          </a:p>
        </p:txBody>
      </p:sp>
      <p:pic>
        <p:nvPicPr>
          <p:cNvPr id="5" name="図 4" descr="グラフ, 折れ線グラフ&#10;&#10;自動的に生成された説明">
            <a:extLst>
              <a:ext uri="{FF2B5EF4-FFF2-40B4-BE49-F238E27FC236}">
                <a16:creationId xmlns:a16="http://schemas.microsoft.com/office/drawing/2014/main" id="{2E2DC613-C71F-C7F0-AA54-225662562FF1}"/>
              </a:ext>
            </a:extLst>
          </p:cNvPr>
          <p:cNvPicPr>
            <a:picLocks noChangeAspect="1"/>
          </p:cNvPicPr>
          <p:nvPr/>
        </p:nvPicPr>
        <p:blipFill rotWithShape="1">
          <a:blip r:embed="rId2"/>
          <a:srcRect l="10227" t="10667" r="1813" b="57542"/>
          <a:stretch/>
        </p:blipFill>
        <p:spPr>
          <a:xfrm>
            <a:off x="552031" y="2752176"/>
            <a:ext cx="7388093" cy="3857019"/>
          </a:xfrm>
          <a:prstGeom prst="rect">
            <a:avLst/>
          </a:prstGeom>
        </p:spPr>
      </p:pic>
      <p:pic>
        <p:nvPicPr>
          <p:cNvPr id="12" name="図 11" descr="グラフ, 折れ線グラフ&#10;&#10;自動的に生成された説明">
            <a:extLst>
              <a:ext uri="{FF2B5EF4-FFF2-40B4-BE49-F238E27FC236}">
                <a16:creationId xmlns:a16="http://schemas.microsoft.com/office/drawing/2014/main" id="{1FDAEFDD-753C-CC7E-E6D1-EC07D2A430DA}"/>
              </a:ext>
            </a:extLst>
          </p:cNvPr>
          <p:cNvPicPr>
            <a:picLocks noChangeAspect="1"/>
          </p:cNvPicPr>
          <p:nvPr/>
        </p:nvPicPr>
        <p:blipFill rotWithShape="1">
          <a:blip r:embed="rId2"/>
          <a:srcRect l="9780" t="52686" r="9158" b="16119"/>
          <a:stretch/>
        </p:blipFill>
        <p:spPr>
          <a:xfrm>
            <a:off x="8315878" y="2752176"/>
            <a:ext cx="7316768" cy="4067032"/>
          </a:xfrm>
          <a:prstGeom prst="rect">
            <a:avLst/>
          </a:prstGeom>
        </p:spPr>
      </p:pic>
    </p:spTree>
    <p:extLst>
      <p:ext uri="{BB962C8B-B14F-4D97-AF65-F5344CB8AC3E}">
        <p14:creationId xmlns:p14="http://schemas.microsoft.com/office/powerpoint/2010/main" val="3518562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F7C04F4-A672-A16F-D102-D06F9D470CCC}"/>
              </a:ext>
            </a:extLst>
          </p:cNvPr>
          <p:cNvSpPr>
            <a:spLocks noGrp="1"/>
          </p:cNvSpPr>
          <p:nvPr>
            <p:ph type="sldNum" sz="quarter" idx="12"/>
          </p:nvPr>
        </p:nvSpPr>
        <p:spPr/>
        <p:txBody>
          <a:bodyPr/>
          <a:lstStyle/>
          <a:p>
            <a:pPr>
              <a:defRPr/>
            </a:pPr>
            <a:fld id="{4D91F6E7-3B79-48C6-8404-CF6356CF8449}" type="slidenum">
              <a:rPr lang="ja-JP" altLang="en-US" smtClean="0"/>
              <a:pPr>
                <a:defRPr/>
              </a:pPr>
              <a:t>14</a:t>
            </a:fld>
            <a:endParaRPr lang="ja-JP" altLang="en-US"/>
          </a:p>
        </p:txBody>
      </p:sp>
      <p:sp>
        <p:nvSpPr>
          <p:cNvPr id="4" name="正方形/長方形 3">
            <a:extLst>
              <a:ext uri="{FF2B5EF4-FFF2-40B4-BE49-F238E27FC236}">
                <a16:creationId xmlns:a16="http://schemas.microsoft.com/office/drawing/2014/main" id="{B5C48DD3-6091-17B4-4C12-5BA9CE9563AF}"/>
              </a:ext>
            </a:extLst>
          </p:cNvPr>
          <p:cNvSpPr>
            <a:spLocks noChangeArrowheads="1"/>
          </p:cNvSpPr>
          <p:nvPr/>
        </p:nvSpPr>
        <p:spPr bwMode="auto">
          <a:xfrm>
            <a:off x="949601" y="956693"/>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性年代別メディア総接触時間</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１日あたり・週平均 </a:t>
            </a:r>
            <a:r>
              <a:rPr lang="en-US" altLang="ja-JP" sz="1400" b="1" dirty="0">
                <a:latin typeface="メイリオ" panose="020B0604030504040204" pitchFamily="50" charset="-128"/>
                <a:ea typeface="メイリオ" panose="020B0604030504040204" pitchFamily="50" charset="-128"/>
              </a:rPr>
              <a:t>2024</a:t>
            </a:r>
            <a:r>
              <a:rPr lang="ja-JP" altLang="en-US" sz="1400" b="1" dirty="0">
                <a:latin typeface="メイリオ" panose="020B0604030504040204" pitchFamily="50" charset="-128"/>
                <a:ea typeface="メイリオ" panose="020B0604030504040204" pitchFamily="50" charset="-128"/>
              </a:rPr>
              <a:t>年</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D241E630-BC11-E6B3-7FF8-1BA33A81C557}"/>
              </a:ext>
            </a:extLst>
          </p:cNvPr>
          <p:cNvSpPr>
            <a:spLocks noChangeArrowheads="1"/>
          </p:cNvSpPr>
          <p:nvPr/>
        </p:nvSpPr>
        <p:spPr bwMode="auto">
          <a:xfrm>
            <a:off x="8860471" y="956694"/>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1400" b="1" dirty="0">
                <a:latin typeface="メイリオ" panose="020B0604030504040204" pitchFamily="50" charset="-128"/>
                <a:ea typeface="メイリオ" panose="020B0604030504040204" pitchFamily="50" charset="-128"/>
              </a:rPr>
              <a:t>性年代別メディア総接触時間の構成比</a:t>
            </a:r>
            <a:r>
              <a:rPr lang="en-US" altLang="ja-JP" sz="1400" b="1" dirty="0">
                <a:latin typeface="メイリオ" panose="020B0604030504040204" pitchFamily="50" charset="-128"/>
                <a:ea typeface="メイリオ" panose="020B0604030504040204" pitchFamily="50" charset="-128"/>
              </a:rPr>
              <a:t>(1</a:t>
            </a:r>
            <a:r>
              <a:rPr lang="ja-JP" altLang="en-US" sz="1400" b="1" dirty="0">
                <a:latin typeface="メイリオ" panose="020B0604030504040204" pitchFamily="50" charset="-128"/>
                <a:ea typeface="メイリオ" panose="020B0604030504040204" pitchFamily="50" charset="-128"/>
              </a:rPr>
              <a:t>日あたり・週平均 </a:t>
            </a:r>
            <a:r>
              <a:rPr lang="en-US" altLang="ja-JP" sz="1400" b="1" dirty="0">
                <a:latin typeface="メイリオ" panose="020B0604030504040204" pitchFamily="50" charset="-128"/>
                <a:ea typeface="メイリオ" panose="020B0604030504040204" pitchFamily="50" charset="-128"/>
              </a:rPr>
              <a:t>2024</a:t>
            </a:r>
            <a:r>
              <a:rPr lang="ja-JP" altLang="en-US" sz="1400" b="1" dirty="0">
                <a:latin typeface="メイリオ" panose="020B0604030504040204" pitchFamily="50" charset="-128"/>
                <a:ea typeface="メイリオ" panose="020B0604030504040204" pitchFamily="50" charset="-128"/>
              </a:rPr>
              <a:t>年</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CCBCA9E8-E2D8-EA68-DD76-668F7CCD5773}"/>
              </a:ext>
            </a:extLst>
          </p:cNvPr>
          <p:cNvPicPr>
            <a:picLocks noChangeAspect="1"/>
          </p:cNvPicPr>
          <p:nvPr/>
        </p:nvPicPr>
        <p:blipFill>
          <a:blip r:embed="rId2"/>
          <a:stretch>
            <a:fillRect/>
          </a:stretch>
        </p:blipFill>
        <p:spPr>
          <a:xfrm>
            <a:off x="470292" y="1812485"/>
            <a:ext cx="7346809" cy="6062273"/>
          </a:xfrm>
          <a:prstGeom prst="rect">
            <a:avLst/>
          </a:prstGeom>
        </p:spPr>
      </p:pic>
      <p:pic>
        <p:nvPicPr>
          <p:cNvPr id="6" name="図 5">
            <a:extLst>
              <a:ext uri="{FF2B5EF4-FFF2-40B4-BE49-F238E27FC236}">
                <a16:creationId xmlns:a16="http://schemas.microsoft.com/office/drawing/2014/main" id="{D0155FCF-996B-7E86-6945-6188B9C90A2D}"/>
              </a:ext>
            </a:extLst>
          </p:cNvPr>
          <p:cNvPicPr>
            <a:picLocks noChangeAspect="1"/>
          </p:cNvPicPr>
          <p:nvPr/>
        </p:nvPicPr>
        <p:blipFill>
          <a:blip r:embed="rId3"/>
          <a:stretch>
            <a:fillRect/>
          </a:stretch>
        </p:blipFill>
        <p:spPr>
          <a:xfrm>
            <a:off x="8438108" y="1812485"/>
            <a:ext cx="7347600" cy="6148380"/>
          </a:xfrm>
          <a:prstGeom prst="rect">
            <a:avLst/>
          </a:prstGeom>
        </p:spPr>
      </p:pic>
    </p:spTree>
    <p:extLst>
      <p:ext uri="{BB962C8B-B14F-4D97-AF65-F5344CB8AC3E}">
        <p14:creationId xmlns:p14="http://schemas.microsoft.com/office/powerpoint/2010/main" val="4227875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397B964-6C8C-24AA-9515-7BCE394E89FC}"/>
              </a:ext>
            </a:extLst>
          </p:cNvPr>
          <p:cNvSpPr/>
          <p:nvPr/>
        </p:nvSpPr>
        <p:spPr>
          <a:xfrm>
            <a:off x="6218436" y="1525589"/>
            <a:ext cx="3819128" cy="735011"/>
          </a:xfrm>
          <a:prstGeom prst="rect">
            <a:avLst/>
          </a:prstGeom>
          <a:solidFill>
            <a:srgbClr val="FFC1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ja-JP" altLang="en-US" sz="2400" b="1" dirty="0">
                <a:solidFill>
                  <a:schemeClr val="tx1"/>
                </a:solidFill>
                <a:latin typeface="メイリオ" panose="020B0604030504040204" pitchFamily="50" charset="-128"/>
                <a:ea typeface="メイリオ" panose="020B0604030504040204" pitchFamily="50" charset="-128"/>
              </a:rPr>
              <a:t>著作権などについて</a:t>
            </a:r>
          </a:p>
        </p:txBody>
      </p:sp>
      <p:sp>
        <p:nvSpPr>
          <p:cNvPr id="16387" name="スライド番号プレースホルダー 2">
            <a:extLst>
              <a:ext uri="{FF2B5EF4-FFF2-40B4-BE49-F238E27FC236}">
                <a16:creationId xmlns:a16="http://schemas.microsoft.com/office/drawing/2014/main" id="{BFAC1F3C-A5F4-2E00-0716-992A2F0FF8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FEB9231-C709-4CE9-BC40-FE17571BA710}" type="slidenum">
              <a:rPr lang="ja-JP" altLang="en-US" smtClean="0">
                <a:solidFill>
                  <a:srgbClr val="898989"/>
                </a:solidFill>
                <a:latin typeface="メイリオ" panose="020B0604030504040204" pitchFamily="50" charset="-128"/>
                <a:ea typeface="メイリオ" panose="020B0604030504040204" pitchFamily="50" charset="-128"/>
              </a:rPr>
              <a:pPr/>
              <a:t>2</a:t>
            </a:fld>
            <a:endParaRPr lang="ja-JP" altLang="en-US" dirty="0">
              <a:solidFill>
                <a:srgbClr val="898989"/>
              </a:solidFill>
              <a:latin typeface="メイリオ" panose="020B0604030504040204" pitchFamily="50" charset="-128"/>
              <a:ea typeface="メイリオ" panose="020B0604030504040204" pitchFamily="50" charset="-128"/>
            </a:endParaRPr>
          </a:p>
        </p:txBody>
      </p:sp>
      <p:sp>
        <p:nvSpPr>
          <p:cNvPr id="16389" name="テキスト ボックス 6">
            <a:extLst>
              <a:ext uri="{FF2B5EF4-FFF2-40B4-BE49-F238E27FC236}">
                <a16:creationId xmlns:a16="http://schemas.microsoft.com/office/drawing/2014/main" id="{003708F0-FD26-0C85-CE04-82C15A27FE49}"/>
              </a:ext>
            </a:extLst>
          </p:cNvPr>
          <p:cNvSpPr txBox="1">
            <a:spLocks noChangeArrowheads="1"/>
          </p:cNvSpPr>
          <p:nvPr/>
        </p:nvSpPr>
        <p:spPr bwMode="auto">
          <a:xfrm>
            <a:off x="3979068" y="3065463"/>
            <a:ext cx="8297863"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dirty="0">
                <a:latin typeface="メイリオ" panose="020B0604030504040204" pitchFamily="50" charset="-128"/>
                <a:ea typeface="メイリオ" panose="020B0604030504040204" pitchFamily="50" charset="-128"/>
              </a:rPr>
              <a:t>調査結果を用いたグラフなどに含まれる一切の情報にかかる著作権などの一切の権利は、　　株式会社博報堂</a:t>
            </a:r>
            <a:r>
              <a:rPr lang="en-US" altLang="ja-JP" sz="1600" dirty="0">
                <a:latin typeface="メイリオ" panose="020B0604030504040204" pitchFamily="50" charset="-128"/>
                <a:ea typeface="メイリオ" panose="020B0604030504040204" pitchFamily="50" charset="-128"/>
              </a:rPr>
              <a:t>DY</a:t>
            </a:r>
            <a:r>
              <a:rPr lang="ja-JP" altLang="en-US" sz="1600" dirty="0">
                <a:latin typeface="メイリオ" panose="020B0604030504040204" pitchFamily="50" charset="-128"/>
                <a:ea typeface="メイリオ" panose="020B0604030504040204" pitchFamily="50" charset="-128"/>
              </a:rPr>
              <a:t>メディアパートナーズに帰属します。</a:t>
            </a: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ユーザーの方々は、これらの情報を表示、複製、掲載、印刷などをすることができます。</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endParaRPr lang="ja-JP" altLang="en-US"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ただし、調査結果を用いたグラフなどに含まれる調査結果のデータそのものを改変することは認められません。</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endParaRPr lang="ja-JP" altLang="en-US"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また、ご利用の場合には、出典として</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博報堂</a:t>
            </a:r>
            <a:r>
              <a:rPr lang="en-US" altLang="ja-JP" sz="1600" dirty="0">
                <a:latin typeface="メイリオ" panose="020B0604030504040204" pitchFamily="50" charset="-128"/>
                <a:ea typeface="メイリオ" panose="020B0604030504040204" pitchFamily="50" charset="-128"/>
              </a:rPr>
              <a:t>DY</a:t>
            </a:r>
            <a:r>
              <a:rPr lang="ja-JP" altLang="en-US" sz="1600" dirty="0">
                <a:latin typeface="メイリオ" panose="020B0604030504040204" pitchFamily="50" charset="-128"/>
                <a:ea typeface="メイリオ" panose="020B0604030504040204" pitchFamily="50" charset="-128"/>
              </a:rPr>
              <a:t>メディアパートナーズ メディア環境研究所 「メディア定点調査</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a:t>
            </a: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を必ず明記してください。</a:t>
            </a:r>
            <a:endParaRPr lang="en-US" altLang="ja-JP" sz="1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397B964-6C8C-24AA-9515-7BCE394E89FC}"/>
              </a:ext>
            </a:extLst>
          </p:cNvPr>
          <p:cNvSpPr/>
          <p:nvPr/>
        </p:nvSpPr>
        <p:spPr>
          <a:xfrm>
            <a:off x="6218436" y="815905"/>
            <a:ext cx="3819128" cy="735011"/>
          </a:xfrm>
          <a:prstGeom prst="rect">
            <a:avLst/>
          </a:prstGeom>
          <a:solidFill>
            <a:srgbClr val="FFC1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ja-JP" altLang="en-US" sz="2400" b="1" dirty="0">
                <a:solidFill>
                  <a:schemeClr val="tx1"/>
                </a:solidFill>
                <a:latin typeface="メイリオ" panose="020B0604030504040204" pitchFamily="50" charset="-128"/>
                <a:ea typeface="メイリオ" panose="020B0604030504040204" pitchFamily="50" charset="-128"/>
              </a:rPr>
              <a:t>目次</a:t>
            </a:r>
          </a:p>
        </p:txBody>
      </p:sp>
      <p:sp>
        <p:nvSpPr>
          <p:cNvPr id="16387" name="スライド番号プレースホルダー 2">
            <a:extLst>
              <a:ext uri="{FF2B5EF4-FFF2-40B4-BE49-F238E27FC236}">
                <a16:creationId xmlns:a16="http://schemas.microsoft.com/office/drawing/2014/main" id="{BFAC1F3C-A5F4-2E00-0716-992A2F0FF8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FEB9231-C709-4CE9-BC40-FE17571BA710}" type="slidenum">
              <a:rPr lang="ja-JP" altLang="en-US" smtClean="0">
                <a:solidFill>
                  <a:srgbClr val="898989"/>
                </a:solidFill>
                <a:latin typeface="メイリオ" panose="020B0604030504040204" pitchFamily="50" charset="-128"/>
                <a:ea typeface="メイリオ" panose="020B0604030504040204" pitchFamily="50" charset="-128"/>
              </a:rPr>
              <a:pPr/>
              <a:t>3</a:t>
            </a:fld>
            <a:endParaRPr lang="ja-JP" altLang="en-US" dirty="0">
              <a:solidFill>
                <a:srgbClr val="898989"/>
              </a:solidFill>
              <a:latin typeface="メイリオ" panose="020B0604030504040204" pitchFamily="50" charset="-128"/>
              <a:ea typeface="メイリオ" panose="020B0604030504040204" pitchFamily="50" charset="-128"/>
            </a:endParaRPr>
          </a:p>
        </p:txBody>
      </p:sp>
      <p:sp>
        <p:nvSpPr>
          <p:cNvPr id="16389" name="テキスト ボックス 6">
            <a:extLst>
              <a:ext uri="{FF2B5EF4-FFF2-40B4-BE49-F238E27FC236}">
                <a16:creationId xmlns:a16="http://schemas.microsoft.com/office/drawing/2014/main" id="{003708F0-FD26-0C85-CE04-82C15A27FE49}"/>
              </a:ext>
            </a:extLst>
          </p:cNvPr>
          <p:cNvSpPr txBox="1">
            <a:spLocks noChangeArrowheads="1"/>
          </p:cNvSpPr>
          <p:nvPr/>
        </p:nvSpPr>
        <p:spPr bwMode="auto">
          <a:xfrm>
            <a:off x="1563047" y="3227211"/>
            <a:ext cx="12882729"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en-US" altLang="ja-JP" sz="1600" dirty="0">
                <a:latin typeface="メイリオ" panose="020B0604030504040204" pitchFamily="50" charset="-128"/>
                <a:ea typeface="メイリオ" panose="020B0604030504040204" pitchFamily="50" charset="-128"/>
              </a:rPr>
              <a:t>p.4</a:t>
            </a:r>
            <a:r>
              <a:rPr lang="ja-JP" altLang="en-US" sz="1600" dirty="0">
                <a:latin typeface="メイリオ" panose="020B0604030504040204" pitchFamily="50" charset="-128"/>
                <a:ea typeface="メイリオ" panose="020B0604030504040204" pitchFamily="50" charset="-128"/>
              </a:rPr>
              <a:t>～：グラフ集</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p.5</a:t>
            </a:r>
            <a:r>
              <a:rPr lang="ja-JP" altLang="en-US" sz="1600" dirty="0">
                <a:latin typeface="メイリオ" panose="020B0604030504040204" pitchFamily="50" charset="-128"/>
                <a:ea typeface="メイリオ" panose="020B0604030504040204" pitchFamily="50" charset="-128"/>
              </a:rPr>
              <a:t>：メディア総接触時間の時系列推移</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１日あたり・週平均</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・メディア総接触時間の構成比 時系列推移</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１日あたり・週平均</a:t>
            </a:r>
            <a:r>
              <a:rPr lang="en-US" altLang="ja-JP" sz="1600" dirty="0">
                <a:latin typeface="メイリオ" panose="020B0604030504040204" pitchFamily="50" charset="-128"/>
                <a:ea typeface="メイリオ" panose="020B0604030504040204" pitchFamily="50" charset="-128"/>
              </a:rPr>
              <a:t>)</a:t>
            </a: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p.6</a:t>
            </a:r>
            <a:r>
              <a:rPr lang="ja-JP" altLang="en-US" sz="1600" dirty="0">
                <a:latin typeface="メイリオ" panose="020B0604030504040204" pitchFamily="50" charset="-128"/>
                <a:ea typeface="メイリオ" panose="020B0604030504040204" pitchFamily="50" charset="-128"/>
              </a:rPr>
              <a:t>：スマートフォンでのテレビ番組視聴</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テレビ受像機での無料動画視聴の利用率</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p.7</a:t>
            </a:r>
            <a:r>
              <a:rPr lang="ja-JP" altLang="en-US" sz="1600" dirty="0">
                <a:latin typeface="メイリオ" panose="020B0604030504040204" pitchFamily="50" charset="-128"/>
                <a:ea typeface="メイリオ" panose="020B0604030504040204" pitchFamily="50" charset="-128"/>
              </a:rPr>
              <a:t>：配信サービスの利用率 時系列推移</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p.8</a:t>
            </a:r>
            <a:r>
              <a:rPr lang="ja-JP" altLang="en-US" sz="1600" dirty="0">
                <a:latin typeface="メイリオ" panose="020B0604030504040204" pitchFamily="50" charset="-128"/>
                <a:ea typeface="メイリオ" panose="020B0604030504040204" pitchFamily="50" charset="-128"/>
              </a:rPr>
              <a:t>：テレビスクリーンのインターネット接続率 時系列推移・スマートフォンのアプリを利用することが増えた人の割合</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p.9</a:t>
            </a:r>
            <a:r>
              <a:rPr lang="ja-JP" altLang="en-US" sz="1600" dirty="0">
                <a:latin typeface="メイリオ" panose="020B0604030504040204" pitchFamily="50" charset="-128"/>
                <a:ea typeface="メイリオ" panose="020B0604030504040204" pitchFamily="50" charset="-128"/>
              </a:rPr>
              <a:t>：性年代別メディア総接触時間</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１日あたり・週平均 </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・性年代別メディア総接触時間の構成比</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日あたり・週平均 </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en-US" altLang="ja-JP" sz="1600" dirty="0">
                <a:latin typeface="メイリオ" panose="020B0604030504040204" pitchFamily="50" charset="-128"/>
                <a:ea typeface="メイリオ" panose="020B0604030504040204" pitchFamily="50" charset="-128"/>
              </a:rPr>
              <a:t>p.10</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PNG</a:t>
            </a:r>
            <a:r>
              <a:rPr lang="ja-JP" altLang="en-US" sz="1600" dirty="0">
                <a:latin typeface="メイリオ" panose="020B0604030504040204" pitchFamily="50" charset="-128"/>
                <a:ea typeface="メイリオ" panose="020B0604030504040204" pitchFamily="50" charset="-128"/>
              </a:rPr>
              <a:t>集</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p.11</a:t>
            </a:r>
            <a:r>
              <a:rPr lang="ja-JP" altLang="en-US" sz="1600" dirty="0">
                <a:latin typeface="メイリオ" panose="020B0604030504040204" pitchFamily="50" charset="-128"/>
                <a:ea typeface="メイリオ" panose="020B0604030504040204" pitchFamily="50" charset="-128"/>
              </a:rPr>
              <a:t>：メディア総接触時間の時系列推移</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１日あたり・週平均</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メディア総接触時間の構成比 時系列推移</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１日あたり・週平均</a:t>
            </a:r>
            <a:r>
              <a:rPr lang="en-US" altLang="ja-JP" sz="1600" dirty="0">
                <a:latin typeface="メイリオ" panose="020B0604030504040204" pitchFamily="50" charset="-128"/>
                <a:ea typeface="メイリオ" panose="020B0604030504040204" pitchFamily="50" charset="-128"/>
              </a:rPr>
              <a:t>)</a:t>
            </a: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p.12</a:t>
            </a:r>
            <a:r>
              <a:rPr lang="ja-JP" altLang="en-US" sz="1600" dirty="0">
                <a:latin typeface="メイリオ" panose="020B0604030504040204" pitchFamily="50" charset="-128"/>
                <a:ea typeface="メイリオ" panose="020B0604030504040204" pitchFamily="50" charset="-128"/>
              </a:rPr>
              <a:t>：スマートフォンでのテレビ番組視聴</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テレビ受像機での無料動画視聴の利用率・配信サービスの利用率 時系列推移</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p.13</a:t>
            </a:r>
            <a:r>
              <a:rPr lang="ja-JP" altLang="en-US" sz="1600" dirty="0">
                <a:latin typeface="メイリオ" panose="020B0604030504040204" pitchFamily="50" charset="-128"/>
                <a:ea typeface="メイリオ" panose="020B0604030504040204" pitchFamily="50" charset="-128"/>
              </a:rPr>
              <a:t>：テレビスクリーンのインターネット接続率 時系列推移・スマートフォンのアプリを利用することが増えた人の割合</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p.14</a:t>
            </a:r>
            <a:r>
              <a:rPr lang="ja-JP" altLang="en-US" sz="1600" dirty="0">
                <a:latin typeface="メイリオ" panose="020B0604030504040204" pitchFamily="50" charset="-128"/>
                <a:ea typeface="メイリオ" panose="020B0604030504040204" pitchFamily="50" charset="-128"/>
              </a:rPr>
              <a:t>：性年代別メディア総接触時間</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１日あたり・週平均 </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・性年代別メディア総接触時間の構成比</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日あたり・週平均 </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p>
        </p:txBody>
      </p:sp>
      <p:sp>
        <p:nvSpPr>
          <p:cNvPr id="2" name="テキスト ボックス 6">
            <a:extLst>
              <a:ext uri="{FF2B5EF4-FFF2-40B4-BE49-F238E27FC236}">
                <a16:creationId xmlns:a16="http://schemas.microsoft.com/office/drawing/2014/main" id="{A2E77E07-1FB3-7913-F910-7519A5845ED7}"/>
              </a:ext>
            </a:extLst>
          </p:cNvPr>
          <p:cNvSpPr txBox="1">
            <a:spLocks noChangeArrowheads="1"/>
          </p:cNvSpPr>
          <p:nvPr/>
        </p:nvSpPr>
        <p:spPr bwMode="auto">
          <a:xfrm>
            <a:off x="2716284" y="1802097"/>
            <a:ext cx="10576257"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dirty="0">
                <a:latin typeface="メイリオ" panose="020B0604030504040204" pitchFamily="50" charset="-128"/>
                <a:ea typeface="メイリオ" panose="020B0604030504040204" pitchFamily="50" charset="-128"/>
              </a:rPr>
              <a:t>本資料は、</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前半：リリース内のグラフが編集可能なグラフ集、後半：リリース内のグラフをそのままご使用いただける</a:t>
            </a:r>
            <a:r>
              <a:rPr lang="en-US" altLang="ja-JP" sz="1600" dirty="0">
                <a:latin typeface="メイリオ" panose="020B0604030504040204" pitchFamily="50" charset="-128"/>
                <a:ea typeface="メイリオ" panose="020B0604030504040204" pitchFamily="50" charset="-128"/>
              </a:rPr>
              <a:t>PNG</a:t>
            </a:r>
            <a:r>
              <a:rPr lang="ja-JP" altLang="en-US" sz="1600" dirty="0">
                <a:latin typeface="メイリオ" panose="020B0604030504040204" pitchFamily="50" charset="-128"/>
                <a:ea typeface="メイリオ" panose="020B0604030504040204" pitchFamily="50" charset="-128"/>
              </a:rPr>
              <a:t>集</a:t>
            </a:r>
            <a:endParaRPr lang="en-US" altLang="ja-JP" sz="1600" dirty="0">
              <a:latin typeface="メイリオ" panose="020B0604030504040204" pitchFamily="50" charset="-128"/>
              <a:ea typeface="メイリオ" panose="020B0604030504040204" pitchFamily="50" charset="-128"/>
            </a:endParaRPr>
          </a:p>
          <a:p>
            <a:pPr eaLnBrk="1" hangingPunct="1">
              <a:lnSpc>
                <a:spcPct val="150000"/>
              </a:lnSpc>
            </a:pPr>
            <a:r>
              <a:rPr lang="ja-JP" altLang="en-US" sz="1600" dirty="0">
                <a:latin typeface="メイリオ" panose="020B0604030504040204" pitchFamily="50" charset="-128"/>
                <a:ea typeface="メイリオ" panose="020B0604030504040204" pitchFamily="50" charset="-128"/>
              </a:rPr>
              <a:t>の</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部構成になっております。</a:t>
            </a:r>
            <a:endParaRPr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4567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CFC3240-AD0E-5B43-7265-15EF2D1D57A5}"/>
              </a:ext>
            </a:extLst>
          </p:cNvPr>
          <p:cNvSpPr>
            <a:spLocks noGrp="1"/>
          </p:cNvSpPr>
          <p:nvPr>
            <p:ph type="sldNum" sz="quarter" idx="10"/>
          </p:nvPr>
        </p:nvSpPr>
        <p:spPr/>
        <p:txBody>
          <a:bodyPr/>
          <a:lstStyle/>
          <a:p>
            <a:pPr>
              <a:defRPr/>
            </a:pPr>
            <a:fld id="{FA6207DC-5960-4D08-AF33-02D86CB2CC24}" type="slidenum">
              <a:rPr lang="ja-JP" altLang="en-US" smtClean="0"/>
              <a:pPr>
                <a:defRPr/>
              </a:pPr>
              <a:t>4</a:t>
            </a:fld>
            <a:endParaRPr lang="ja-JP" altLang="en-US"/>
          </a:p>
        </p:txBody>
      </p:sp>
      <p:sp>
        <p:nvSpPr>
          <p:cNvPr id="3" name="テキスト ボックス 2">
            <a:extLst>
              <a:ext uri="{FF2B5EF4-FFF2-40B4-BE49-F238E27FC236}">
                <a16:creationId xmlns:a16="http://schemas.microsoft.com/office/drawing/2014/main" id="{33D9396D-07DD-DC15-20A4-D8D66583C6BA}"/>
              </a:ext>
            </a:extLst>
          </p:cNvPr>
          <p:cNvSpPr txBox="1"/>
          <p:nvPr/>
        </p:nvSpPr>
        <p:spPr>
          <a:xfrm>
            <a:off x="5678227" y="4279613"/>
            <a:ext cx="4899546" cy="584775"/>
          </a:xfrm>
          <a:prstGeom prst="rect">
            <a:avLst/>
          </a:prstGeom>
          <a:noFill/>
        </p:spPr>
        <p:txBody>
          <a:bodyPr wrap="square" rtlCol="0">
            <a:spAutoFit/>
          </a:bodyPr>
          <a:lstStyle/>
          <a:p>
            <a:pPr algn="ctr"/>
            <a:r>
              <a:rPr lang="ja-JP" altLang="en-US" sz="3200" b="1" dirty="0">
                <a:solidFill>
                  <a:schemeClr val="bg1"/>
                </a:solidFill>
                <a:latin typeface="メイリオ" panose="020B0604030504040204" pitchFamily="50" charset="-128"/>
                <a:ea typeface="メイリオ" panose="020B0604030504040204" pitchFamily="50" charset="-128"/>
              </a:rPr>
              <a:t>グラフ集</a:t>
            </a:r>
            <a:endParaRPr kumimoji="1" lang="ja-JP" altLang="en-US" sz="32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70288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9B42417A-3239-4F48-A6C3-DCD09B03922E}"/>
              </a:ext>
            </a:extLst>
          </p:cNvPr>
          <p:cNvGraphicFramePr>
            <a:graphicFrameLocks/>
          </p:cNvGraphicFramePr>
          <p:nvPr>
            <p:extLst>
              <p:ext uri="{D42A27DB-BD31-4B8C-83A1-F6EECF244321}">
                <p14:modId xmlns:p14="http://schemas.microsoft.com/office/powerpoint/2010/main" val="1511612686"/>
              </p:ext>
            </p:extLst>
          </p:nvPr>
        </p:nvGraphicFramePr>
        <p:xfrm>
          <a:off x="0" y="430615"/>
          <a:ext cx="9000000" cy="86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0FA7CAEA-84DE-4827-9AB2-CDCFD1B82C19}"/>
              </a:ext>
            </a:extLst>
          </p:cNvPr>
          <p:cNvGraphicFramePr>
            <a:graphicFrameLocks/>
          </p:cNvGraphicFramePr>
          <p:nvPr>
            <p:extLst>
              <p:ext uri="{D42A27DB-BD31-4B8C-83A1-F6EECF244321}">
                <p14:modId xmlns:p14="http://schemas.microsoft.com/office/powerpoint/2010/main" val="2704462193"/>
              </p:ext>
            </p:extLst>
          </p:nvPr>
        </p:nvGraphicFramePr>
        <p:xfrm>
          <a:off x="7256000" y="385928"/>
          <a:ext cx="9000000" cy="8640000"/>
        </p:xfrm>
        <a:graphic>
          <a:graphicData uri="http://schemas.openxmlformats.org/drawingml/2006/chart">
            <c:chart xmlns:c="http://schemas.openxmlformats.org/drawingml/2006/chart" xmlns:r="http://schemas.openxmlformats.org/officeDocument/2006/relationships" r:id="rId3"/>
          </a:graphicData>
        </a:graphic>
      </p:graphicFrame>
      <p:sp>
        <p:nvSpPr>
          <p:cNvPr id="2" name="スライド番号プレースホルダー 1">
            <a:extLst>
              <a:ext uri="{FF2B5EF4-FFF2-40B4-BE49-F238E27FC236}">
                <a16:creationId xmlns:a16="http://schemas.microsoft.com/office/drawing/2014/main" id="{2F7C04F4-A672-A16F-D102-D06F9D470CCC}"/>
              </a:ext>
            </a:extLst>
          </p:cNvPr>
          <p:cNvSpPr>
            <a:spLocks noGrp="1"/>
          </p:cNvSpPr>
          <p:nvPr>
            <p:ph type="sldNum" sz="quarter" idx="12"/>
          </p:nvPr>
        </p:nvSpPr>
        <p:spPr/>
        <p:txBody>
          <a:bodyPr/>
          <a:lstStyle/>
          <a:p>
            <a:pPr>
              <a:defRPr/>
            </a:pPr>
            <a:fld id="{4D91F6E7-3B79-48C6-8404-CF6356CF8449}" type="slidenum">
              <a:rPr lang="ja-JP" altLang="en-US" smtClean="0"/>
              <a:pPr>
                <a:defRPr/>
              </a:pPr>
              <a:t>5</a:t>
            </a:fld>
            <a:endParaRPr lang="ja-JP" altLang="en-US"/>
          </a:p>
        </p:txBody>
      </p:sp>
      <p:sp>
        <p:nvSpPr>
          <p:cNvPr id="4" name="正方形/長方形 3">
            <a:extLst>
              <a:ext uri="{FF2B5EF4-FFF2-40B4-BE49-F238E27FC236}">
                <a16:creationId xmlns:a16="http://schemas.microsoft.com/office/drawing/2014/main" id="{B5C48DD3-6091-17B4-4C12-5BA9CE9563AF}"/>
              </a:ext>
            </a:extLst>
          </p:cNvPr>
          <p:cNvSpPr>
            <a:spLocks noChangeArrowheads="1"/>
          </p:cNvSpPr>
          <p:nvPr/>
        </p:nvSpPr>
        <p:spPr bwMode="auto">
          <a:xfrm>
            <a:off x="919483" y="438570"/>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メディア総接触時間の時系列推移</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１日あたり・週平均</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solidFill>
                <a:srgbClr val="FF0000"/>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D241E630-BC11-E6B3-7FF8-1BA33A81C557}"/>
              </a:ext>
            </a:extLst>
          </p:cNvPr>
          <p:cNvSpPr>
            <a:spLocks noChangeArrowheads="1"/>
          </p:cNvSpPr>
          <p:nvPr/>
        </p:nvSpPr>
        <p:spPr bwMode="auto">
          <a:xfrm>
            <a:off x="8128000" y="437649"/>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メディア総接触時間の構成比 時系列推移</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１日あたり・週平均</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solidFill>
                <a:srgbClr val="FF0000"/>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8B41D68E-40BC-1FDF-01EE-427848F751F4}"/>
              </a:ext>
            </a:extLst>
          </p:cNvPr>
          <p:cNvSpPr txBox="1"/>
          <p:nvPr/>
        </p:nvSpPr>
        <p:spPr>
          <a:xfrm>
            <a:off x="8151051" y="8608950"/>
            <a:ext cx="7645400" cy="461665"/>
          </a:xfrm>
          <a:prstGeom prst="rect">
            <a:avLst/>
          </a:prstGeom>
          <a:noFill/>
        </p:spPr>
        <p:txBody>
          <a:bodyPr wrap="square" rtlCol="0">
            <a:spAutoFit/>
          </a:bodyPr>
          <a:lstStyle/>
          <a:p>
            <a:pPr algn="r"/>
            <a:r>
              <a:rPr lang="en-US" altLang="ja-JP" sz="800" b="0" i="0" u="none" strike="noStrike" dirty="0">
                <a:effectLst/>
                <a:latin typeface="HGPｺﾞｼｯｸE" panose="020B0900000000000000" pitchFamily="50" charset="-128"/>
                <a:ea typeface="HGPｺﾞｼｯｸE" panose="020B0900000000000000" pitchFamily="50" charset="-128"/>
              </a:rPr>
              <a:t>※</a:t>
            </a:r>
            <a:r>
              <a:rPr lang="ja-JP" altLang="en-US" sz="800" b="0" i="0" u="none" strike="noStrike" dirty="0">
                <a:effectLst/>
                <a:latin typeface="HGPｺﾞｼｯｸE" panose="020B0900000000000000" pitchFamily="50" charset="-128"/>
                <a:ea typeface="HGPｺﾞｼｯｸE" panose="020B0900000000000000" pitchFamily="50" charset="-128"/>
              </a:rPr>
              <a:t>メディア総接触時間は、各メディアの接触時間の合計値</a:t>
            </a:r>
            <a:r>
              <a:rPr lang="ja-JP" altLang="en-US" sz="800" dirty="0">
                <a:latin typeface="HGPｺﾞｼｯｸE" panose="020B0900000000000000" pitchFamily="50" charset="-128"/>
                <a:ea typeface="HGPｺﾞｼｯｸE" panose="020B0900000000000000" pitchFamily="50" charset="-128"/>
              </a:rPr>
              <a:t> </a:t>
            </a:r>
            <a:r>
              <a:rPr lang="ja-JP" altLang="en-US" sz="800" b="0" i="0" u="none" strike="noStrike" dirty="0">
                <a:effectLst/>
                <a:latin typeface="HGPｺﾞｼｯｸE" panose="020B0900000000000000" pitchFamily="50" charset="-128"/>
                <a:ea typeface="HGPｺﾞｼｯｸE" panose="020B0900000000000000" pitchFamily="50" charset="-128"/>
              </a:rPr>
              <a:t>各メディアの接触時間は不明を除く有効回答から算出</a:t>
            </a:r>
            <a:r>
              <a:rPr lang="ja-JP" altLang="en-US" sz="800" dirty="0"/>
              <a:t> </a:t>
            </a:r>
            <a:endParaRPr lang="en-US" altLang="ja-JP" sz="800" dirty="0"/>
          </a:p>
          <a:p>
            <a:pPr algn="r"/>
            <a:r>
              <a:rPr lang="en-US" altLang="ja-JP" sz="800" b="0" i="0" u="none" strike="noStrike" dirty="0">
                <a:effectLst/>
                <a:latin typeface="HGPｺﾞｼｯｸE" panose="020B0900000000000000" pitchFamily="50" charset="-128"/>
                <a:ea typeface="HGPｺﾞｼｯｸE" panose="020B0900000000000000" pitchFamily="50" charset="-128"/>
              </a:rPr>
              <a:t>※2014</a:t>
            </a:r>
            <a:r>
              <a:rPr lang="ja-JP" altLang="en-US" sz="800" b="0" i="0" u="none" strike="noStrike" dirty="0">
                <a:effectLst/>
                <a:latin typeface="HGPｺﾞｼｯｸE" panose="020B0900000000000000" pitchFamily="50" charset="-128"/>
                <a:ea typeface="HGPｺﾞｼｯｸE" panose="020B0900000000000000" pitchFamily="50" charset="-128"/>
              </a:rPr>
              <a:t>年より「パソコンからのインターネット」を「パソコン」に、「携帯電話（スマートフォン含む）からのインターネット」を「携帯電話・スマートフォン」に表記を変更</a:t>
            </a:r>
            <a:r>
              <a:rPr lang="ja-JP" altLang="en-US" sz="800" dirty="0"/>
              <a:t> </a:t>
            </a:r>
            <a:endParaRPr lang="en-US" altLang="ja-JP" sz="800" dirty="0"/>
          </a:p>
          <a:p>
            <a:pPr algn="r"/>
            <a:r>
              <a:rPr lang="en-US" altLang="ja-JP" sz="800" b="0" i="0" u="none" strike="noStrike" dirty="0">
                <a:effectLst/>
                <a:latin typeface="HGPｺﾞｼｯｸE" panose="020B0900000000000000" pitchFamily="50" charset="-128"/>
                <a:ea typeface="HGPｺﾞｼｯｸE" panose="020B0900000000000000" pitchFamily="50" charset="-128"/>
              </a:rPr>
              <a:t>※</a:t>
            </a:r>
            <a:r>
              <a:rPr lang="ja-JP" altLang="en-US" sz="800" b="0" i="0" u="none" strike="noStrike" dirty="0">
                <a:effectLst/>
                <a:latin typeface="HGPｺﾞｼｯｸE" panose="020B0900000000000000" pitchFamily="50" charset="-128"/>
                <a:ea typeface="HGPｺﾞｼｯｸE" panose="020B0900000000000000" pitchFamily="50" charset="-128"/>
              </a:rPr>
              <a:t>タブレット端末は、</a:t>
            </a:r>
            <a:r>
              <a:rPr lang="en-US" altLang="ja-JP" sz="800" b="0" i="0" u="none" strike="noStrike" dirty="0">
                <a:effectLst/>
                <a:latin typeface="HGPｺﾞｼｯｸE" panose="020B0900000000000000" pitchFamily="50" charset="-128"/>
                <a:ea typeface="HGPｺﾞｼｯｸE" panose="020B0900000000000000" pitchFamily="50" charset="-128"/>
              </a:rPr>
              <a:t>2014</a:t>
            </a:r>
            <a:r>
              <a:rPr lang="ja-JP" altLang="en-US" sz="800" b="0" i="0" u="none" strike="noStrike" dirty="0">
                <a:effectLst/>
                <a:latin typeface="HGPｺﾞｼｯｸE" panose="020B0900000000000000" pitchFamily="50" charset="-128"/>
                <a:ea typeface="HGPｺﾞｼｯｸE" panose="020B0900000000000000" pitchFamily="50" charset="-128"/>
              </a:rPr>
              <a:t>年より調査</a:t>
            </a:r>
            <a:r>
              <a:rPr lang="ja-JP" altLang="en-US" sz="800" dirty="0"/>
              <a:t> </a:t>
            </a:r>
            <a:endParaRPr kumimoji="1" lang="ja-JP" altLang="en-US" sz="800" dirty="0"/>
          </a:p>
        </p:txBody>
      </p:sp>
    </p:spTree>
    <p:extLst>
      <p:ext uri="{BB962C8B-B14F-4D97-AF65-F5344CB8AC3E}">
        <p14:creationId xmlns:p14="http://schemas.microsoft.com/office/powerpoint/2010/main" val="1945718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95F99A7-F83D-1BD1-7EA8-E572D604A1FE}"/>
              </a:ext>
            </a:extLst>
          </p:cNvPr>
          <p:cNvSpPr>
            <a:spLocks noGrp="1"/>
          </p:cNvSpPr>
          <p:nvPr>
            <p:ph type="sldNum" sz="quarter" idx="12"/>
          </p:nvPr>
        </p:nvSpPr>
        <p:spPr/>
        <p:txBody>
          <a:bodyPr/>
          <a:lstStyle/>
          <a:p>
            <a:pPr>
              <a:defRPr/>
            </a:pPr>
            <a:fld id="{4D91F6E7-3B79-48C6-8404-CF6356CF8449}" type="slidenum">
              <a:rPr lang="ja-JP" altLang="en-US" smtClean="0"/>
              <a:pPr>
                <a:defRPr/>
              </a:pPr>
              <a:t>6</a:t>
            </a:fld>
            <a:endParaRPr lang="ja-JP" altLang="en-US"/>
          </a:p>
        </p:txBody>
      </p:sp>
      <p:sp>
        <p:nvSpPr>
          <p:cNvPr id="3" name="正方形/長方形 2">
            <a:extLst>
              <a:ext uri="{FF2B5EF4-FFF2-40B4-BE49-F238E27FC236}">
                <a16:creationId xmlns:a16="http://schemas.microsoft.com/office/drawing/2014/main" id="{97144C70-0EFC-9AAF-CA62-64F84E6B2C50}"/>
              </a:ext>
            </a:extLst>
          </p:cNvPr>
          <p:cNvSpPr>
            <a:spLocks noChangeArrowheads="1"/>
          </p:cNvSpPr>
          <p:nvPr/>
        </p:nvSpPr>
        <p:spPr bwMode="auto">
          <a:xfrm>
            <a:off x="1668896" y="999721"/>
            <a:ext cx="6459104" cy="469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スマートフォンでのテレビ番組視聴</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テレビ受像機での無料動画視聴の利用率</a:t>
            </a:r>
            <a:endParaRPr lang="en-US" altLang="ja-JP" sz="1400" b="1" dirty="0">
              <a:latin typeface="メイリオ" panose="020B0604030504040204" pitchFamily="50" charset="-128"/>
              <a:ea typeface="メイリオ" panose="020B0604030504040204" pitchFamily="50" charset="-128"/>
            </a:endParaRPr>
          </a:p>
          <a:p>
            <a:pPr algn="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「毎日～月</a:t>
            </a:r>
            <a:r>
              <a:rPr lang="en-US" altLang="ja-JP" sz="1050" b="1" dirty="0">
                <a:latin typeface="メイリオ" panose="020B0604030504040204" pitchFamily="50" charset="-128"/>
                <a:ea typeface="メイリオ" panose="020B0604030504040204" pitchFamily="50" charset="-128"/>
              </a:rPr>
              <a:t>1</a:t>
            </a:r>
            <a:r>
              <a:rPr lang="ja-JP" altLang="en-US" sz="1050" b="1" dirty="0">
                <a:latin typeface="メイリオ" panose="020B0604030504040204" pitchFamily="50" charset="-128"/>
                <a:ea typeface="メイリオ" panose="020B0604030504040204" pitchFamily="50" charset="-128"/>
              </a:rPr>
              <a:t>回以下」の利用計</a:t>
            </a:r>
            <a:r>
              <a:rPr lang="en-US" altLang="ja-JP" sz="1050" b="1" dirty="0">
                <a:latin typeface="メイリオ" panose="020B0604030504040204" pitchFamily="50" charset="-128"/>
                <a:ea typeface="メイリオ" panose="020B0604030504040204" pitchFamily="50" charset="-128"/>
              </a:rPr>
              <a:t>)</a:t>
            </a:r>
          </a:p>
        </p:txBody>
      </p:sp>
      <p:graphicFrame>
        <p:nvGraphicFramePr>
          <p:cNvPr id="4" name="グラフ 3">
            <a:extLst>
              <a:ext uri="{FF2B5EF4-FFF2-40B4-BE49-F238E27FC236}">
                <a16:creationId xmlns:a16="http://schemas.microsoft.com/office/drawing/2014/main" id="{F040A06E-834A-3576-5C3B-79792D6E71A8}"/>
              </a:ext>
            </a:extLst>
          </p:cNvPr>
          <p:cNvGraphicFramePr/>
          <p:nvPr>
            <p:extLst>
              <p:ext uri="{D42A27DB-BD31-4B8C-83A1-F6EECF244321}">
                <p14:modId xmlns:p14="http://schemas.microsoft.com/office/powerpoint/2010/main" val="1930899993"/>
              </p:ext>
            </p:extLst>
          </p:nvPr>
        </p:nvGraphicFramePr>
        <p:xfrm>
          <a:off x="1949784" y="1937598"/>
          <a:ext cx="12356432" cy="52688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5696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95F99A7-F83D-1BD1-7EA8-E572D604A1FE}"/>
              </a:ext>
            </a:extLst>
          </p:cNvPr>
          <p:cNvSpPr>
            <a:spLocks noGrp="1"/>
          </p:cNvSpPr>
          <p:nvPr>
            <p:ph type="sldNum" sz="quarter" idx="12"/>
          </p:nvPr>
        </p:nvSpPr>
        <p:spPr/>
        <p:txBody>
          <a:bodyPr/>
          <a:lstStyle/>
          <a:p>
            <a:pPr>
              <a:defRPr/>
            </a:pPr>
            <a:fld id="{4D91F6E7-3B79-48C6-8404-CF6356CF8449}" type="slidenum">
              <a:rPr lang="ja-JP" altLang="en-US" smtClean="0"/>
              <a:pPr>
                <a:defRPr/>
              </a:pPr>
              <a:t>7</a:t>
            </a:fld>
            <a:endParaRPr lang="ja-JP" altLang="en-US"/>
          </a:p>
        </p:txBody>
      </p:sp>
      <p:graphicFrame>
        <p:nvGraphicFramePr>
          <p:cNvPr id="5" name="グラフ 4">
            <a:extLst>
              <a:ext uri="{FF2B5EF4-FFF2-40B4-BE49-F238E27FC236}">
                <a16:creationId xmlns:a16="http://schemas.microsoft.com/office/drawing/2014/main" id="{A5A9102F-26E9-0E8A-89F5-13A1F26D8368}"/>
              </a:ext>
            </a:extLst>
          </p:cNvPr>
          <p:cNvGraphicFramePr/>
          <p:nvPr>
            <p:extLst>
              <p:ext uri="{D42A27DB-BD31-4B8C-83A1-F6EECF244321}">
                <p14:modId xmlns:p14="http://schemas.microsoft.com/office/powerpoint/2010/main" val="4114781015"/>
              </p:ext>
            </p:extLst>
          </p:nvPr>
        </p:nvGraphicFramePr>
        <p:xfrm>
          <a:off x="644769" y="1887415"/>
          <a:ext cx="14467231" cy="5609288"/>
        </p:xfrm>
        <a:graphic>
          <a:graphicData uri="http://schemas.openxmlformats.org/drawingml/2006/chart">
            <c:chart xmlns:c="http://schemas.openxmlformats.org/drawingml/2006/chart" xmlns:r="http://schemas.openxmlformats.org/officeDocument/2006/relationships" r:id="rId2"/>
          </a:graphicData>
        </a:graphic>
      </p:graphicFrame>
      <p:sp>
        <p:nvSpPr>
          <p:cNvPr id="10" name="正方形/長方形 9">
            <a:extLst>
              <a:ext uri="{FF2B5EF4-FFF2-40B4-BE49-F238E27FC236}">
                <a16:creationId xmlns:a16="http://schemas.microsoft.com/office/drawing/2014/main" id="{483DA926-ED7D-8821-11D3-4D8A4CD90672}"/>
              </a:ext>
            </a:extLst>
          </p:cNvPr>
          <p:cNvSpPr>
            <a:spLocks noChangeArrowheads="1"/>
          </p:cNvSpPr>
          <p:nvPr/>
        </p:nvSpPr>
        <p:spPr bwMode="auto">
          <a:xfrm>
            <a:off x="1679290" y="999417"/>
            <a:ext cx="74456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配信サービスの利用率 時系列推移</a:t>
            </a:r>
            <a:endParaRPr lang="en-US" altLang="ja-JP" sz="1400" b="1"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D13F0417-93C2-0FC5-48B2-612A687283B3}"/>
              </a:ext>
            </a:extLst>
          </p:cNvPr>
          <p:cNvSpPr txBox="1"/>
          <p:nvPr/>
        </p:nvSpPr>
        <p:spPr>
          <a:xfrm>
            <a:off x="3743525" y="7496703"/>
            <a:ext cx="2427406" cy="253916"/>
          </a:xfrm>
          <a:prstGeom prst="rect">
            <a:avLst/>
          </a:prstGeom>
          <a:noFill/>
        </p:spPr>
        <p:txBody>
          <a:bodyPr wrap="square" rtlCol="0">
            <a:spAutoFit/>
          </a:bodyPr>
          <a:lstStyle/>
          <a:p>
            <a:pPr lvl="0">
              <a:defRPr/>
            </a:pPr>
            <a:r>
              <a:rPr lang="en-US" altLang="ja-JP" sz="1050" b="1" dirty="0">
                <a:latin typeface="メイリオ" panose="020B0604030504040204" pitchFamily="50" charset="-128"/>
                <a:ea typeface="メイリオ" panose="020B0604030504040204" pitchFamily="50" charset="-128"/>
              </a:rPr>
              <a:t>※ABEMA</a:t>
            </a:r>
            <a:r>
              <a:rPr lang="ja-JP" altLang="en-US" sz="1050" b="1" dirty="0">
                <a:latin typeface="メイリオ" panose="020B0604030504040204" pitchFamily="50" charset="-128"/>
                <a:ea typeface="メイリオ" panose="020B0604030504040204" pitchFamily="50" charset="-128"/>
              </a:rPr>
              <a:t>は</a:t>
            </a:r>
            <a:r>
              <a:rPr lang="en-US" altLang="ja-JP" sz="1050" b="1" dirty="0">
                <a:latin typeface="メイリオ" panose="020B0604030504040204" pitchFamily="50" charset="-128"/>
                <a:ea typeface="メイリオ" panose="020B0604030504040204" pitchFamily="50" charset="-128"/>
              </a:rPr>
              <a:t>2017</a:t>
            </a:r>
            <a:r>
              <a:rPr lang="ja-JP" altLang="en-US" sz="1050" b="1" dirty="0">
                <a:latin typeface="メイリオ" panose="020B0604030504040204" pitchFamily="50" charset="-128"/>
                <a:ea typeface="メイリオ" panose="020B0604030504040204" pitchFamily="50" charset="-128"/>
              </a:rPr>
              <a:t>年より聴取開始</a:t>
            </a:r>
          </a:p>
        </p:txBody>
      </p:sp>
    </p:spTree>
    <p:extLst>
      <p:ext uri="{BB962C8B-B14F-4D97-AF65-F5344CB8AC3E}">
        <p14:creationId xmlns:p14="http://schemas.microsoft.com/office/powerpoint/2010/main" val="2699935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95F99A7-F83D-1BD1-7EA8-E572D604A1FE}"/>
              </a:ext>
            </a:extLst>
          </p:cNvPr>
          <p:cNvSpPr>
            <a:spLocks noGrp="1"/>
          </p:cNvSpPr>
          <p:nvPr>
            <p:ph type="sldNum" sz="quarter" idx="12"/>
          </p:nvPr>
        </p:nvSpPr>
        <p:spPr/>
        <p:txBody>
          <a:bodyPr/>
          <a:lstStyle/>
          <a:p>
            <a:pPr>
              <a:defRPr/>
            </a:pPr>
            <a:fld id="{4D91F6E7-3B79-48C6-8404-CF6356CF8449}" type="slidenum">
              <a:rPr lang="ja-JP" altLang="en-US" smtClean="0"/>
              <a:pPr>
                <a:defRPr/>
              </a:pPr>
              <a:t>8</a:t>
            </a:fld>
            <a:endParaRPr lang="ja-JP" altLang="en-US"/>
          </a:p>
        </p:txBody>
      </p:sp>
      <p:sp>
        <p:nvSpPr>
          <p:cNvPr id="3" name="正方形/長方形 2">
            <a:extLst>
              <a:ext uri="{FF2B5EF4-FFF2-40B4-BE49-F238E27FC236}">
                <a16:creationId xmlns:a16="http://schemas.microsoft.com/office/drawing/2014/main" id="{97144C70-0EFC-9AAF-CA62-64F84E6B2C50}"/>
              </a:ext>
            </a:extLst>
          </p:cNvPr>
          <p:cNvSpPr>
            <a:spLocks noChangeArrowheads="1"/>
          </p:cNvSpPr>
          <p:nvPr/>
        </p:nvSpPr>
        <p:spPr bwMode="auto">
          <a:xfrm>
            <a:off x="944327" y="1385621"/>
            <a:ext cx="64591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テレビスクリーンのインターネット接続率 時系列推移</a:t>
            </a:r>
            <a:endParaRPr lang="en-US" altLang="ja-JP" sz="1050" b="1" dirty="0">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483DA926-ED7D-8821-11D3-4D8A4CD90672}"/>
              </a:ext>
            </a:extLst>
          </p:cNvPr>
          <p:cNvSpPr>
            <a:spLocks noChangeArrowheads="1"/>
          </p:cNvSpPr>
          <p:nvPr/>
        </p:nvSpPr>
        <p:spPr bwMode="auto">
          <a:xfrm>
            <a:off x="8157569" y="1376594"/>
            <a:ext cx="74456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スマートフォンのアプリを利用することが増えた人の割合</a:t>
            </a:r>
            <a:endParaRPr lang="en-US" altLang="ja-JP" sz="1400" b="1" dirty="0">
              <a:latin typeface="メイリオ" panose="020B0604030504040204" pitchFamily="50" charset="-128"/>
              <a:ea typeface="メイリオ" panose="020B0604030504040204" pitchFamily="50" charset="-128"/>
            </a:endParaRPr>
          </a:p>
        </p:txBody>
      </p:sp>
      <p:graphicFrame>
        <p:nvGraphicFramePr>
          <p:cNvPr id="6" name="グラフ 5">
            <a:extLst>
              <a:ext uri="{FF2B5EF4-FFF2-40B4-BE49-F238E27FC236}">
                <a16:creationId xmlns:a16="http://schemas.microsoft.com/office/drawing/2014/main" id="{436D27DE-1748-2A8D-6609-2924609953E9}"/>
              </a:ext>
            </a:extLst>
          </p:cNvPr>
          <p:cNvGraphicFramePr/>
          <p:nvPr>
            <p:extLst>
              <p:ext uri="{D42A27DB-BD31-4B8C-83A1-F6EECF244321}">
                <p14:modId xmlns:p14="http://schemas.microsoft.com/office/powerpoint/2010/main" val="778786433"/>
              </p:ext>
            </p:extLst>
          </p:nvPr>
        </p:nvGraphicFramePr>
        <p:xfrm>
          <a:off x="440820" y="2226303"/>
          <a:ext cx="7319857" cy="527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a:extLst>
              <a:ext uri="{FF2B5EF4-FFF2-40B4-BE49-F238E27FC236}">
                <a16:creationId xmlns:a16="http://schemas.microsoft.com/office/drawing/2014/main" id="{1EDB2357-1ADE-AEC2-1285-1AD59BD33F87}"/>
              </a:ext>
            </a:extLst>
          </p:cNvPr>
          <p:cNvGraphicFramePr/>
          <p:nvPr>
            <p:extLst>
              <p:ext uri="{D42A27DB-BD31-4B8C-83A1-F6EECF244321}">
                <p14:modId xmlns:p14="http://schemas.microsoft.com/office/powerpoint/2010/main" val="403867306"/>
              </p:ext>
            </p:extLst>
          </p:nvPr>
        </p:nvGraphicFramePr>
        <p:xfrm>
          <a:off x="7947712" y="2226303"/>
          <a:ext cx="3960000" cy="5568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C42FF729-F1F9-2CB7-50FC-8827B2411196}"/>
              </a:ext>
            </a:extLst>
          </p:cNvPr>
          <p:cNvGraphicFramePr/>
          <p:nvPr/>
        </p:nvGraphicFramePr>
        <p:xfrm>
          <a:off x="11907712" y="2226303"/>
          <a:ext cx="4152376" cy="549591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60825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F7C04F4-A672-A16F-D102-D06F9D470CCC}"/>
              </a:ext>
            </a:extLst>
          </p:cNvPr>
          <p:cNvSpPr>
            <a:spLocks noGrp="1"/>
          </p:cNvSpPr>
          <p:nvPr>
            <p:ph type="sldNum" sz="quarter" idx="12"/>
          </p:nvPr>
        </p:nvSpPr>
        <p:spPr/>
        <p:txBody>
          <a:bodyPr/>
          <a:lstStyle/>
          <a:p>
            <a:pPr>
              <a:defRPr/>
            </a:pPr>
            <a:fld id="{4D91F6E7-3B79-48C6-8404-CF6356CF8449}" type="slidenum">
              <a:rPr lang="ja-JP" altLang="en-US" smtClean="0"/>
              <a:pPr>
                <a:defRPr/>
              </a:pPr>
              <a:t>9</a:t>
            </a:fld>
            <a:endParaRPr lang="ja-JP" altLang="en-US"/>
          </a:p>
        </p:txBody>
      </p:sp>
      <p:sp>
        <p:nvSpPr>
          <p:cNvPr id="4" name="正方形/長方形 3">
            <a:extLst>
              <a:ext uri="{FF2B5EF4-FFF2-40B4-BE49-F238E27FC236}">
                <a16:creationId xmlns:a16="http://schemas.microsoft.com/office/drawing/2014/main" id="{B5C48DD3-6091-17B4-4C12-5BA9CE9563AF}"/>
              </a:ext>
            </a:extLst>
          </p:cNvPr>
          <p:cNvSpPr>
            <a:spLocks noChangeArrowheads="1"/>
          </p:cNvSpPr>
          <p:nvPr/>
        </p:nvSpPr>
        <p:spPr bwMode="auto">
          <a:xfrm>
            <a:off x="471085" y="742447"/>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b="1" dirty="0">
                <a:latin typeface="メイリオ" panose="020B0604030504040204" pitchFamily="50" charset="-128"/>
                <a:ea typeface="メイリオ" panose="020B0604030504040204" pitchFamily="50" charset="-128"/>
              </a:rPr>
              <a:t>性年代別メディア総接触時間</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１日あたり・週平均 </a:t>
            </a:r>
            <a:r>
              <a:rPr lang="en-US" altLang="ja-JP" sz="1400" b="1" dirty="0">
                <a:latin typeface="メイリオ" panose="020B0604030504040204" pitchFamily="50" charset="-128"/>
                <a:ea typeface="メイリオ" panose="020B0604030504040204" pitchFamily="50" charset="-128"/>
              </a:rPr>
              <a:t>2024</a:t>
            </a:r>
            <a:r>
              <a:rPr lang="ja-JP" altLang="en-US" sz="1400" b="1" dirty="0">
                <a:latin typeface="メイリオ" panose="020B0604030504040204" pitchFamily="50" charset="-128"/>
                <a:ea typeface="メイリオ" panose="020B0604030504040204" pitchFamily="50" charset="-128"/>
              </a:rPr>
              <a:t>年</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D241E630-BC11-E6B3-7FF8-1BA33A81C557}"/>
              </a:ext>
            </a:extLst>
          </p:cNvPr>
          <p:cNvSpPr>
            <a:spLocks noChangeArrowheads="1"/>
          </p:cNvSpPr>
          <p:nvPr/>
        </p:nvSpPr>
        <p:spPr bwMode="auto">
          <a:xfrm>
            <a:off x="8128000" y="742447"/>
            <a:ext cx="6661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1400" b="1" dirty="0">
                <a:latin typeface="メイリオ" panose="020B0604030504040204" pitchFamily="50" charset="-128"/>
                <a:ea typeface="メイリオ" panose="020B0604030504040204" pitchFamily="50" charset="-128"/>
              </a:rPr>
              <a:t>性年代別メディア総接触時間の構成比</a:t>
            </a:r>
            <a:r>
              <a:rPr lang="en-US" altLang="ja-JP" sz="1400" b="1" dirty="0">
                <a:latin typeface="メイリオ" panose="020B0604030504040204" pitchFamily="50" charset="-128"/>
                <a:ea typeface="メイリオ" panose="020B0604030504040204" pitchFamily="50" charset="-128"/>
              </a:rPr>
              <a:t>(1</a:t>
            </a:r>
            <a:r>
              <a:rPr lang="ja-JP" altLang="en-US" sz="1400" b="1" dirty="0">
                <a:latin typeface="メイリオ" panose="020B0604030504040204" pitchFamily="50" charset="-128"/>
                <a:ea typeface="メイリオ" panose="020B0604030504040204" pitchFamily="50" charset="-128"/>
              </a:rPr>
              <a:t>日あたり・週平均 </a:t>
            </a:r>
            <a:r>
              <a:rPr lang="en-US" altLang="ja-JP" sz="1400" b="1" dirty="0">
                <a:latin typeface="メイリオ" panose="020B0604030504040204" pitchFamily="50" charset="-128"/>
                <a:ea typeface="メイリオ" panose="020B0604030504040204" pitchFamily="50" charset="-128"/>
              </a:rPr>
              <a:t>2024</a:t>
            </a:r>
            <a:r>
              <a:rPr lang="ja-JP" altLang="en-US" sz="1400" b="1" dirty="0">
                <a:latin typeface="メイリオ" panose="020B0604030504040204" pitchFamily="50" charset="-128"/>
                <a:ea typeface="メイリオ" panose="020B0604030504040204" pitchFamily="50" charset="-128"/>
              </a:rPr>
              <a:t>年</a:t>
            </a:r>
            <a:r>
              <a:rPr lang="en-US" altLang="ja-JP" sz="1400" b="1" dirty="0">
                <a:latin typeface="メイリオ" panose="020B0604030504040204" pitchFamily="50" charset="-128"/>
                <a:ea typeface="メイリオ" panose="020B0604030504040204" pitchFamily="50" charset="-128"/>
              </a:rPr>
              <a:t>)</a:t>
            </a:r>
            <a:endParaRPr lang="en-US" altLang="ja-JP" sz="1400" b="1" strike="sngStrike"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8B41D68E-40BC-1FDF-01EE-427848F751F4}"/>
              </a:ext>
            </a:extLst>
          </p:cNvPr>
          <p:cNvSpPr txBox="1"/>
          <p:nvPr/>
        </p:nvSpPr>
        <p:spPr>
          <a:xfrm>
            <a:off x="8151051" y="8608950"/>
            <a:ext cx="7645400" cy="461665"/>
          </a:xfrm>
          <a:prstGeom prst="rect">
            <a:avLst/>
          </a:prstGeom>
          <a:noFill/>
        </p:spPr>
        <p:txBody>
          <a:bodyPr wrap="square" rtlCol="0">
            <a:spAutoFit/>
          </a:bodyPr>
          <a:lstStyle/>
          <a:p>
            <a:pPr algn="r"/>
            <a:r>
              <a:rPr lang="en-US" altLang="ja-JP" sz="800" b="0" i="0" u="none" strike="noStrike" dirty="0">
                <a:effectLst/>
                <a:latin typeface="HGPｺﾞｼｯｸE" panose="020B0900000000000000" pitchFamily="50" charset="-128"/>
                <a:ea typeface="HGPｺﾞｼｯｸE" panose="020B0900000000000000" pitchFamily="50" charset="-128"/>
              </a:rPr>
              <a:t>※</a:t>
            </a:r>
            <a:r>
              <a:rPr lang="ja-JP" altLang="en-US" sz="800" b="0" i="0" u="none" strike="noStrike" dirty="0">
                <a:effectLst/>
                <a:latin typeface="HGPｺﾞｼｯｸE" panose="020B0900000000000000" pitchFamily="50" charset="-128"/>
                <a:ea typeface="HGPｺﾞｼｯｸE" panose="020B0900000000000000" pitchFamily="50" charset="-128"/>
              </a:rPr>
              <a:t>メディア総接触時間は、各メディアの接触時間の合計値</a:t>
            </a:r>
            <a:r>
              <a:rPr lang="ja-JP" altLang="en-US" sz="800" dirty="0">
                <a:latin typeface="HGPｺﾞｼｯｸE" panose="020B0900000000000000" pitchFamily="50" charset="-128"/>
                <a:ea typeface="HGPｺﾞｼｯｸE" panose="020B0900000000000000" pitchFamily="50" charset="-128"/>
              </a:rPr>
              <a:t> </a:t>
            </a:r>
            <a:r>
              <a:rPr lang="ja-JP" altLang="en-US" sz="800" b="0" i="0" u="none" strike="noStrike" dirty="0">
                <a:effectLst/>
                <a:latin typeface="HGPｺﾞｼｯｸE" panose="020B0900000000000000" pitchFamily="50" charset="-128"/>
                <a:ea typeface="HGPｺﾞｼｯｸE" panose="020B0900000000000000" pitchFamily="50" charset="-128"/>
              </a:rPr>
              <a:t>各メディアの接触時間は不明を除く有効回答から算出</a:t>
            </a:r>
            <a:r>
              <a:rPr lang="ja-JP" altLang="en-US" sz="800" dirty="0"/>
              <a:t> </a:t>
            </a:r>
            <a:endParaRPr lang="en-US" altLang="ja-JP" sz="800" dirty="0"/>
          </a:p>
          <a:p>
            <a:pPr algn="r"/>
            <a:r>
              <a:rPr lang="en-US" altLang="ja-JP" sz="800" b="0" i="0" u="none" strike="noStrike" dirty="0">
                <a:effectLst/>
                <a:latin typeface="HGPｺﾞｼｯｸE" panose="020B0900000000000000" pitchFamily="50" charset="-128"/>
                <a:ea typeface="HGPｺﾞｼｯｸE" panose="020B0900000000000000" pitchFamily="50" charset="-128"/>
              </a:rPr>
              <a:t>※2014</a:t>
            </a:r>
            <a:r>
              <a:rPr lang="ja-JP" altLang="en-US" sz="800" b="0" i="0" u="none" strike="noStrike" dirty="0">
                <a:effectLst/>
                <a:latin typeface="HGPｺﾞｼｯｸE" panose="020B0900000000000000" pitchFamily="50" charset="-128"/>
                <a:ea typeface="HGPｺﾞｼｯｸE" panose="020B0900000000000000" pitchFamily="50" charset="-128"/>
              </a:rPr>
              <a:t>年より「パソコンからのインターネット」を「パソコン」に、「携帯電話（スマートフォン含む）からのインターネット」を「携帯電話・スマートフォン」に表記を変更</a:t>
            </a:r>
            <a:r>
              <a:rPr lang="ja-JP" altLang="en-US" sz="800" dirty="0"/>
              <a:t> </a:t>
            </a:r>
            <a:endParaRPr lang="en-US" altLang="ja-JP" sz="800" dirty="0"/>
          </a:p>
          <a:p>
            <a:pPr algn="r"/>
            <a:r>
              <a:rPr lang="en-US" altLang="ja-JP" sz="800" b="0" i="0" u="none" strike="noStrike" dirty="0">
                <a:effectLst/>
                <a:latin typeface="HGPｺﾞｼｯｸE" panose="020B0900000000000000" pitchFamily="50" charset="-128"/>
                <a:ea typeface="HGPｺﾞｼｯｸE" panose="020B0900000000000000" pitchFamily="50" charset="-128"/>
              </a:rPr>
              <a:t>※</a:t>
            </a:r>
            <a:r>
              <a:rPr lang="ja-JP" altLang="en-US" sz="800" b="0" i="0" u="none" strike="noStrike" dirty="0">
                <a:effectLst/>
                <a:latin typeface="HGPｺﾞｼｯｸE" panose="020B0900000000000000" pitchFamily="50" charset="-128"/>
                <a:ea typeface="HGPｺﾞｼｯｸE" panose="020B0900000000000000" pitchFamily="50" charset="-128"/>
              </a:rPr>
              <a:t>タブレット端末は、</a:t>
            </a:r>
            <a:r>
              <a:rPr lang="en-US" altLang="ja-JP" sz="800" b="0" i="0" u="none" strike="noStrike" dirty="0">
                <a:effectLst/>
                <a:latin typeface="HGPｺﾞｼｯｸE" panose="020B0900000000000000" pitchFamily="50" charset="-128"/>
                <a:ea typeface="HGPｺﾞｼｯｸE" panose="020B0900000000000000" pitchFamily="50" charset="-128"/>
              </a:rPr>
              <a:t>2014</a:t>
            </a:r>
            <a:r>
              <a:rPr lang="ja-JP" altLang="en-US" sz="800" b="0" i="0" u="none" strike="noStrike" dirty="0">
                <a:effectLst/>
                <a:latin typeface="HGPｺﾞｼｯｸE" panose="020B0900000000000000" pitchFamily="50" charset="-128"/>
                <a:ea typeface="HGPｺﾞｼｯｸE" panose="020B0900000000000000" pitchFamily="50" charset="-128"/>
              </a:rPr>
              <a:t>年より調査</a:t>
            </a:r>
            <a:r>
              <a:rPr lang="ja-JP" altLang="en-US" sz="800" dirty="0"/>
              <a:t> </a:t>
            </a:r>
            <a:endParaRPr kumimoji="1" lang="ja-JP" altLang="en-US" sz="800" dirty="0"/>
          </a:p>
        </p:txBody>
      </p:sp>
      <p:graphicFrame>
        <p:nvGraphicFramePr>
          <p:cNvPr id="8" name="グラフ 7">
            <a:extLst>
              <a:ext uri="{FF2B5EF4-FFF2-40B4-BE49-F238E27FC236}">
                <a16:creationId xmlns:a16="http://schemas.microsoft.com/office/drawing/2014/main" id="{6527B295-01F5-4EF5-A365-B56ABB741EDC}"/>
              </a:ext>
            </a:extLst>
          </p:cNvPr>
          <p:cNvGraphicFramePr>
            <a:graphicFrameLocks/>
          </p:cNvGraphicFramePr>
          <p:nvPr>
            <p:extLst>
              <p:ext uri="{D42A27DB-BD31-4B8C-83A1-F6EECF244321}">
                <p14:modId xmlns:p14="http://schemas.microsoft.com/office/powerpoint/2010/main" val="571823990"/>
              </p:ext>
            </p:extLst>
          </p:nvPr>
        </p:nvGraphicFramePr>
        <p:xfrm>
          <a:off x="94834" y="1161808"/>
          <a:ext cx="8235315" cy="74104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a:extLst>
              <a:ext uri="{FF2B5EF4-FFF2-40B4-BE49-F238E27FC236}">
                <a16:creationId xmlns:a16="http://schemas.microsoft.com/office/drawing/2014/main" id="{F0DB9A7D-B60B-4405-950F-843BB5ECC78B}"/>
              </a:ext>
            </a:extLst>
          </p:cNvPr>
          <p:cNvGraphicFramePr>
            <a:graphicFrameLocks/>
          </p:cNvGraphicFramePr>
          <p:nvPr>
            <p:extLst>
              <p:ext uri="{D42A27DB-BD31-4B8C-83A1-F6EECF244321}">
                <p14:modId xmlns:p14="http://schemas.microsoft.com/office/powerpoint/2010/main" val="3323862266"/>
              </p:ext>
            </p:extLst>
          </p:nvPr>
        </p:nvGraphicFramePr>
        <p:xfrm>
          <a:off x="7798216" y="1161807"/>
          <a:ext cx="8362950" cy="74104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317026"/>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100"/>
        </a:solidFill>
        <a:ln>
          <a:noFill/>
        </a:ln>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2808</TotalTime>
  <Words>809</Words>
  <Application>Microsoft Office PowerPoint</Application>
  <PresentationFormat>ユーザー設定</PresentationFormat>
  <Paragraphs>71</Paragraphs>
  <Slides>14</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HGPｺﾞｼｯｸE</vt:lpstr>
      <vt:lpstr>メイリオ</vt:lpstr>
      <vt:lpstr>Arial</vt:lpstr>
      <vt:lpstr>Calibri</vt:lpstr>
      <vt:lpstr>ホワイト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eredie2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博報堂DYMP</dc:creator>
  <cp:lastModifiedBy>小林 舞花 博報堂 人事室 人事休出</cp:lastModifiedBy>
  <cp:revision>130</cp:revision>
  <cp:lastPrinted>2023-05-18T08:12:47Z</cp:lastPrinted>
  <dcterms:created xsi:type="dcterms:W3CDTF">2017-07-14T07:29:48Z</dcterms:created>
  <dcterms:modified xsi:type="dcterms:W3CDTF">2024-05-30T04:25:27Z</dcterms:modified>
</cp:coreProperties>
</file>