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301" r:id="rId4"/>
    <p:sldId id="308" r:id="rId5"/>
    <p:sldId id="293" r:id="rId6"/>
    <p:sldId id="297" r:id="rId7"/>
    <p:sldId id="306" r:id="rId8"/>
    <p:sldId id="295" r:id="rId9"/>
    <p:sldId id="309" r:id="rId10"/>
    <p:sldId id="303" r:id="rId11"/>
    <p:sldId id="304" r:id="rId12"/>
    <p:sldId id="305" r:id="rId13"/>
    <p:sldId id="307" r:id="rId14"/>
  </p:sldIdLst>
  <p:sldSz cx="16256000" cy="9144000"/>
  <p:notesSz cx="6888163" cy="10020300"/>
  <p:defaultTextStyle>
    <a:defPPr>
      <a:defRPr lang="ja-JP"/>
    </a:defPPr>
    <a:lvl1pPr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A45"/>
    <a:srgbClr val="A2A2A2"/>
    <a:srgbClr val="406FC2"/>
    <a:srgbClr val="FFC000"/>
    <a:srgbClr val="5B9B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7B007-92C5-46F4-8517-E42B8C1B4435}" v="135" dt="2025-06-03T01:54:41.8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10" y="53"/>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hakuhodody-my.sharepoint.com/personal/sd000942_hakuhodody-holdings_co_jp/Documents/&#12513;&#12487;&#12451;&#12450;&#29872;&#22659;&#30740;&#31350;&#25152;2025/02.%20&#26997;&#31192;&#12288;&#30740;&#31350;&#12518;&#12491;&#12483;&#12488;/00.%20&#12513;&#12487;&#12451;&#12450;&#23450;&#28857;/6.&#12522;&#12522;&#12540;&#12473;/2025&#24180;&#12513;&#12487;&#12451;&#12450;&#23450;&#28857;_&#26481;&#20140;-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hakuhodody-my.sharepoint.com/personal/sd000942_hakuhodody-holdings_co_jp/Documents/&#12513;&#12487;&#12451;&#12450;&#29872;&#22659;&#30740;&#31350;&#25152;2025/02.%20&#26997;&#31192;&#12288;&#30740;&#31350;&#12518;&#12491;&#12483;&#12488;/00.%20&#12513;&#12487;&#12451;&#12450;&#23450;&#28857;/6.&#12522;&#12522;&#12540;&#12473;/2025&#24180;&#12513;&#12487;&#12451;&#12450;&#23450;&#28857;_&#26481;&#20140;-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https://hakuhodody-my.sharepoint.com/personal/sd000942_hakuhodody-holdings_co_jp/Documents/&#12513;&#12487;&#12451;&#12450;&#29872;&#22659;&#30740;&#31350;&#25152;2025/02.%20&#26997;&#31192;&#12288;&#30740;&#31350;&#12518;&#12491;&#12483;&#12488;/00.%20&#12513;&#12487;&#12451;&#12450;&#23450;&#28857;/6.&#12522;&#12522;&#12540;&#12473;/2025&#24180;&#12513;&#12487;&#12451;&#12450;&#23450;&#28857;_&#26481;&#2014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hakuhodody-my.sharepoint.com/personal/sd000942_hakuhodody-holdings_co_jp/Documents/&#12513;&#12487;&#12451;&#12450;&#29872;&#22659;&#30740;&#31350;&#25152;2025/02.%20&#26997;&#31192;&#12288;&#30740;&#31350;&#12518;&#12491;&#12483;&#12488;/00.%20&#12513;&#12487;&#12451;&#12450;&#23450;&#28857;/6.&#12522;&#12522;&#12540;&#12473;/2025&#24180;&#12513;&#12487;&#12451;&#12450;&#23450;&#28857;_&#26481;&#2014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81619232798174"/>
          <c:y val="9.8396746659309239E-2"/>
          <c:w val="0.69833018547502879"/>
          <c:h val="0.80956596234035572"/>
        </c:manualLayout>
      </c:layout>
      <c:barChart>
        <c:barDir val="bar"/>
        <c:grouping val="percentStacked"/>
        <c:varyColors val="0"/>
        <c:ser>
          <c:idx val="0"/>
          <c:order val="0"/>
          <c:tx>
            <c:strRef>
              <c:f>'[（貼付け用）2025年メディア定点_東京-1.xlsx]Q2地区別時系列割合'!$D$83</c:f>
              <c:strCache>
                <c:ptCount val="1"/>
                <c:pt idx="0">
                  <c:v>テレビ</c:v>
                </c:pt>
              </c:strCache>
            </c:strRef>
          </c:tx>
          <c:spPr>
            <a:solidFill>
              <a:srgbClr val="000080"/>
            </a:solidFill>
            <a:ln w="12700">
              <a:noFill/>
              <a:prstDash val="solid"/>
            </a:ln>
          </c:spPr>
          <c:invertIfNegative val="0"/>
          <c:dLbls>
            <c:numFmt formatCode="[=0]&quot;-&quot;;[&lt;&gt;0]0.0;General" sourceLinked="0"/>
            <c:spPr>
              <a:noFill/>
              <a:ln w="25400">
                <a:noFill/>
              </a:ln>
            </c:spPr>
            <c:txPr>
              <a:bodyPr/>
              <a:lstStyle/>
              <a:p>
                <a:pPr>
                  <a:defRPr lang="ja-JP" sz="1100" b="0" i="0" u="none" strike="noStrike" baseline="0">
                    <a:solidFill>
                      <a:schemeClr val="bg1"/>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'[（貼付け用）2025年メディア定点_東京-1.xlsx]Q2地区別時系列割合'!$D$84:$D$103</c:f>
              <c:numCache>
                <c:formatCode>[=0]"-";[&lt;&gt;0]0.0;General</c:formatCode>
                <c:ptCount val="20"/>
                <c:pt idx="0">
                  <c:v>51.3</c:v>
                </c:pt>
                <c:pt idx="1">
                  <c:v>50.4</c:v>
                </c:pt>
                <c:pt idx="2">
                  <c:v>50.5</c:v>
                </c:pt>
                <c:pt idx="3">
                  <c:v>50.5</c:v>
                </c:pt>
                <c:pt idx="4">
                  <c:v>49.6</c:v>
                </c:pt>
                <c:pt idx="5">
                  <c:v>46.1</c:v>
                </c:pt>
                <c:pt idx="6">
                  <c:v>45.9</c:v>
                </c:pt>
                <c:pt idx="7">
                  <c:v>42.9</c:v>
                </c:pt>
                <c:pt idx="8">
                  <c:v>40.700000000000003</c:v>
                </c:pt>
                <c:pt idx="9">
                  <c:v>39.9</c:v>
                </c:pt>
                <c:pt idx="10">
                  <c:v>38.9</c:v>
                </c:pt>
                <c:pt idx="11">
                  <c:v>39</c:v>
                </c:pt>
                <c:pt idx="12">
                  <c:v>36.4</c:v>
                </c:pt>
                <c:pt idx="13">
                  <c:v>37.4</c:v>
                </c:pt>
                <c:pt idx="14">
                  <c:v>35</c:v>
                </c:pt>
                <c:pt idx="15">
                  <c:v>33.299999999999997</c:v>
                </c:pt>
                <c:pt idx="16">
                  <c:v>32.200000000000003</c:v>
                </c:pt>
                <c:pt idx="17">
                  <c:v>30.5</c:v>
                </c:pt>
                <c:pt idx="18">
                  <c:v>28.3</c:v>
                </c:pt>
                <c:pt idx="19">
                  <c:v>27.8</c:v>
                </c:pt>
              </c:numCache>
            </c:numRef>
          </c:val>
          <c:extLst>
            <c:ext xmlns:c16="http://schemas.microsoft.com/office/drawing/2014/chart" uri="{C3380CC4-5D6E-409C-BE32-E72D297353CC}">
              <c16:uniqueId val="{00000000-D9FF-43B4-AB42-A8ED093D4298}"/>
            </c:ext>
          </c:extLst>
        </c:ser>
        <c:ser>
          <c:idx val="1"/>
          <c:order val="1"/>
          <c:tx>
            <c:strRef>
              <c:f>'[（貼付け用）2025年メディア定点_東京-1.xlsx]Q2地区別時系列割合'!$E$83</c:f>
              <c:strCache>
                <c:ptCount val="1"/>
                <c:pt idx="0">
                  <c:v>ラジオ</c:v>
                </c:pt>
              </c:strCache>
            </c:strRef>
          </c:tx>
          <c:spPr>
            <a:solidFill>
              <a:srgbClr val="0000FF"/>
            </a:solidFill>
            <a:ln w="12700">
              <a:noFill/>
              <a:prstDash val="solid"/>
            </a:ln>
          </c:spPr>
          <c:invertIfNegative val="0"/>
          <c:dLbls>
            <c:numFmt formatCode="[=0]&quot;-&quot;;[&lt;&gt;0]0.0;General" sourceLinked="0"/>
            <c:spPr>
              <a:noFill/>
              <a:ln w="25400">
                <a:noFill/>
              </a:ln>
            </c:spPr>
            <c:txPr>
              <a:bodyPr/>
              <a:lstStyle/>
              <a:p>
                <a:pPr>
                  <a:defRPr lang="ja-JP" sz="1100" b="0" i="0" u="none" strike="noStrike" baseline="0">
                    <a:solidFill>
                      <a:schemeClr val="bg1"/>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'[（貼付け用）2025年メディア定点_東京-1.xlsx]Q2地区別時系列割合'!$E$84:$E$103</c:f>
              <c:numCache>
                <c:formatCode>[=0]"-";[&lt;&gt;0]0.0;General</c:formatCode>
                <c:ptCount val="20"/>
                <c:pt idx="0">
                  <c:v>13.1</c:v>
                </c:pt>
                <c:pt idx="1">
                  <c:v>12.1</c:v>
                </c:pt>
                <c:pt idx="2">
                  <c:v>11</c:v>
                </c:pt>
                <c:pt idx="3">
                  <c:v>9.6</c:v>
                </c:pt>
                <c:pt idx="4">
                  <c:v>8.1999999999999993</c:v>
                </c:pt>
                <c:pt idx="5">
                  <c:v>9.4</c:v>
                </c:pt>
                <c:pt idx="6">
                  <c:v>9.1</c:v>
                </c:pt>
                <c:pt idx="7">
                  <c:v>10</c:v>
                </c:pt>
                <c:pt idx="8">
                  <c:v>7.9</c:v>
                </c:pt>
                <c:pt idx="9">
                  <c:v>7.5</c:v>
                </c:pt>
                <c:pt idx="10">
                  <c:v>7.6</c:v>
                </c:pt>
                <c:pt idx="11">
                  <c:v>6.5</c:v>
                </c:pt>
                <c:pt idx="12">
                  <c:v>6.1</c:v>
                </c:pt>
                <c:pt idx="13">
                  <c:v>6.1</c:v>
                </c:pt>
                <c:pt idx="14">
                  <c:v>7</c:v>
                </c:pt>
                <c:pt idx="15">
                  <c:v>6.4</c:v>
                </c:pt>
                <c:pt idx="16">
                  <c:v>5.2</c:v>
                </c:pt>
                <c:pt idx="17">
                  <c:v>6.3</c:v>
                </c:pt>
                <c:pt idx="18">
                  <c:v>5.3</c:v>
                </c:pt>
                <c:pt idx="19">
                  <c:v>5.5</c:v>
                </c:pt>
              </c:numCache>
            </c:numRef>
          </c:val>
          <c:extLst>
            <c:ext xmlns:c16="http://schemas.microsoft.com/office/drawing/2014/chart" uri="{C3380CC4-5D6E-409C-BE32-E72D297353CC}">
              <c16:uniqueId val="{00000001-D9FF-43B4-AB42-A8ED093D4298}"/>
            </c:ext>
          </c:extLst>
        </c:ser>
        <c:ser>
          <c:idx val="2"/>
          <c:order val="2"/>
          <c:tx>
            <c:strRef>
              <c:f>'[（貼付け用）2025年メディア定点_東京-1.xlsx]Q2地区別時系列割合'!$F$83</c:f>
              <c:strCache>
                <c:ptCount val="1"/>
                <c:pt idx="0">
                  <c:v>新聞</c:v>
                </c:pt>
              </c:strCache>
            </c:strRef>
          </c:tx>
          <c:spPr>
            <a:solidFill>
              <a:srgbClr val="008000"/>
            </a:solidFill>
            <a:ln w="12700">
              <a:noFill/>
              <a:prstDash val="solid"/>
            </a:ln>
          </c:spPr>
          <c:invertIfNegative val="0"/>
          <c:dLbls>
            <c:numFmt formatCode="[=0]&quot;-&quot;;[&lt;&gt;0]0.0;General" sourceLinked="0"/>
            <c:spPr>
              <a:noFill/>
              <a:ln w="25400">
                <a:noFill/>
              </a:ln>
            </c:spPr>
            <c:txPr>
              <a:bodyPr/>
              <a:lstStyle/>
              <a:p>
                <a:pPr>
                  <a:defRPr lang="ja-JP" sz="1100" b="0" i="0" u="none" strike="noStrike" baseline="0">
                    <a:solidFill>
                      <a:schemeClr val="bg1"/>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'[（貼付け用）2025年メディア定点_東京-1.xlsx]Q2地区別時系列割合'!$F$84:$F$103</c:f>
              <c:numCache>
                <c:formatCode>[=0]"-";[&lt;&gt;0]0.0;General</c:formatCode>
                <c:ptCount val="20"/>
                <c:pt idx="0">
                  <c:v>9.6</c:v>
                </c:pt>
                <c:pt idx="1">
                  <c:v>8.6999999999999993</c:v>
                </c:pt>
                <c:pt idx="2">
                  <c:v>8.9</c:v>
                </c:pt>
                <c:pt idx="3">
                  <c:v>8</c:v>
                </c:pt>
                <c:pt idx="4">
                  <c:v>8</c:v>
                </c:pt>
                <c:pt idx="5">
                  <c:v>6.6</c:v>
                </c:pt>
                <c:pt idx="6">
                  <c:v>6.8</c:v>
                </c:pt>
                <c:pt idx="7">
                  <c:v>7.7</c:v>
                </c:pt>
                <c:pt idx="8">
                  <c:v>6.1</c:v>
                </c:pt>
                <c:pt idx="9">
                  <c:v>5.2</c:v>
                </c:pt>
                <c:pt idx="10">
                  <c:v>5.2</c:v>
                </c:pt>
                <c:pt idx="11">
                  <c:v>5.2</c:v>
                </c:pt>
                <c:pt idx="12">
                  <c:v>4</c:v>
                </c:pt>
                <c:pt idx="13">
                  <c:v>4</c:v>
                </c:pt>
                <c:pt idx="14">
                  <c:v>3.6</c:v>
                </c:pt>
                <c:pt idx="15">
                  <c:v>3.2</c:v>
                </c:pt>
                <c:pt idx="16">
                  <c:v>2.9</c:v>
                </c:pt>
                <c:pt idx="17">
                  <c:v>3.1</c:v>
                </c:pt>
                <c:pt idx="18">
                  <c:v>2.1</c:v>
                </c:pt>
                <c:pt idx="19">
                  <c:v>2.4</c:v>
                </c:pt>
              </c:numCache>
            </c:numRef>
          </c:val>
          <c:extLst>
            <c:ext xmlns:c16="http://schemas.microsoft.com/office/drawing/2014/chart" uri="{C3380CC4-5D6E-409C-BE32-E72D297353CC}">
              <c16:uniqueId val="{00000002-D9FF-43B4-AB42-A8ED093D4298}"/>
            </c:ext>
          </c:extLst>
        </c:ser>
        <c:ser>
          <c:idx val="3"/>
          <c:order val="3"/>
          <c:tx>
            <c:strRef>
              <c:f>'[（貼付け用）2025年メディア定点_東京-1.xlsx]Q2地区別時系列割合'!$G$83</c:f>
              <c:strCache>
                <c:ptCount val="1"/>
                <c:pt idx="0">
                  <c:v>雑誌</c:v>
                </c:pt>
              </c:strCache>
            </c:strRef>
          </c:tx>
          <c:spPr>
            <a:solidFill>
              <a:srgbClr val="00FF00"/>
            </a:solidFill>
            <a:ln w="12700">
              <a:noFill/>
              <a:prstDash val="solid"/>
            </a:ln>
          </c:spPr>
          <c:invertIfNegative val="0"/>
          <c:dLbls>
            <c:dLbl>
              <c:idx val="15"/>
              <c:layout>
                <c:manualLayout>
                  <c:x val="4.1753653444675902E-3"/>
                  <c:y val="1.177293308500293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FF-43B4-AB42-A8ED093D4298}"/>
                </c:ext>
              </c:extLst>
            </c:dLbl>
            <c:dLbl>
              <c:idx val="16"/>
              <c:layout>
                <c:manualLayout>
                  <c:x val="3.08071472581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FF-43B4-AB42-A8ED093D4298}"/>
                </c:ext>
              </c:extLst>
            </c:dLbl>
            <c:dLbl>
              <c:idx val="18"/>
              <c:layout>
                <c:manualLayout>
                  <c:x val="2.7835768963117096E-3"/>
                  <c:y val="1.177293308500293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FF-43B4-AB42-A8ED093D4298}"/>
                </c:ext>
              </c:extLst>
            </c:dLbl>
            <c:numFmt formatCode="[=0]&quot;-&quot;;[&lt;&gt;0]0.0;General" sourceLinked="0"/>
            <c:spPr>
              <a:noFill/>
              <a:ln w="25400">
                <a:noFill/>
              </a:ln>
            </c:spPr>
            <c:txPr>
              <a:bodyPr anchor="ctr" anchorCtr="0"/>
              <a:lstStyle/>
              <a:p>
                <a:pPr algn="ctr">
                  <a:defRPr lang="ja-JP" sz="11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'[（貼付け用）2025年メディア定点_東京-1.xlsx]Q2地区別時系列割合'!$G$84:$G$103</c:f>
              <c:numCache>
                <c:formatCode>[=0]"-";[&lt;&gt;0]0.0;General</c:formatCode>
                <c:ptCount val="20"/>
                <c:pt idx="0">
                  <c:v>5.9</c:v>
                </c:pt>
                <c:pt idx="1">
                  <c:v>5.5</c:v>
                </c:pt>
                <c:pt idx="2">
                  <c:v>5.4</c:v>
                </c:pt>
                <c:pt idx="3">
                  <c:v>5.4</c:v>
                </c:pt>
                <c:pt idx="4">
                  <c:v>4.5999999999999996</c:v>
                </c:pt>
                <c:pt idx="5">
                  <c:v>5.3</c:v>
                </c:pt>
                <c:pt idx="6">
                  <c:v>4.7</c:v>
                </c:pt>
                <c:pt idx="7">
                  <c:v>4.5</c:v>
                </c:pt>
                <c:pt idx="8">
                  <c:v>3.5</c:v>
                </c:pt>
                <c:pt idx="9">
                  <c:v>3.4</c:v>
                </c:pt>
                <c:pt idx="10">
                  <c:v>3.5</c:v>
                </c:pt>
                <c:pt idx="11">
                  <c:v>3.1</c:v>
                </c:pt>
                <c:pt idx="12">
                  <c:v>3.1</c:v>
                </c:pt>
                <c:pt idx="13">
                  <c:v>2.6</c:v>
                </c:pt>
                <c:pt idx="14">
                  <c:v>2.7</c:v>
                </c:pt>
                <c:pt idx="15">
                  <c:v>2.1</c:v>
                </c:pt>
                <c:pt idx="16">
                  <c:v>2.5</c:v>
                </c:pt>
                <c:pt idx="17">
                  <c:v>2.2999999999999998</c:v>
                </c:pt>
                <c:pt idx="18">
                  <c:v>2.2000000000000002</c:v>
                </c:pt>
                <c:pt idx="19">
                  <c:v>2.1</c:v>
                </c:pt>
              </c:numCache>
            </c:numRef>
          </c:val>
          <c:extLst>
            <c:ext xmlns:c16="http://schemas.microsoft.com/office/drawing/2014/chart" uri="{C3380CC4-5D6E-409C-BE32-E72D297353CC}">
              <c16:uniqueId val="{00000006-D9FF-43B4-AB42-A8ED093D4298}"/>
            </c:ext>
          </c:extLst>
        </c:ser>
        <c:ser>
          <c:idx val="4"/>
          <c:order val="4"/>
          <c:tx>
            <c:strRef>
              <c:f>'[（貼付け用）2025年メディア定点_東京-1.xlsx]Q2地区別時系列割合'!$H$83</c:f>
              <c:strCache>
                <c:ptCount val="1"/>
                <c:pt idx="0">
                  <c:v>パソコン</c:v>
                </c:pt>
              </c:strCache>
            </c:strRef>
          </c:tx>
          <c:spPr>
            <a:solidFill>
              <a:srgbClr val="FF66FF"/>
            </a:solidFill>
            <a:ln w="12700">
              <a:noFill/>
              <a:prstDash val="solid"/>
            </a:ln>
          </c:spPr>
          <c:invertIfNegative val="0"/>
          <c:dLbls>
            <c:numFmt formatCode="[=0]&quot;-&quot;;[&lt;&gt;0]0.0;General" sourceLinked="0"/>
            <c:spPr>
              <a:noFill/>
              <a:ln w="25400">
                <a:noFill/>
              </a:ln>
            </c:spPr>
            <c:txPr>
              <a:bodyPr/>
              <a:lstStyle/>
              <a:p>
                <a:pPr>
                  <a:defRPr lang="ja-JP" sz="11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'[（貼付け用）2025年メディア定点_東京-1.xlsx]Q2地区別時系列割合'!$H$84:$H$103</c:f>
              <c:numCache>
                <c:formatCode>[=0]"-";[&lt;&gt;0]0.0;General</c:formatCode>
                <c:ptCount val="20"/>
                <c:pt idx="0">
                  <c:v>16.899999999999999</c:v>
                </c:pt>
                <c:pt idx="1">
                  <c:v>19</c:v>
                </c:pt>
                <c:pt idx="2">
                  <c:v>18.600000000000001</c:v>
                </c:pt>
                <c:pt idx="3">
                  <c:v>20.9</c:v>
                </c:pt>
                <c:pt idx="4">
                  <c:v>22.3</c:v>
                </c:pt>
                <c:pt idx="5">
                  <c:v>23.3</c:v>
                </c:pt>
                <c:pt idx="6">
                  <c:v>21.9</c:v>
                </c:pt>
                <c:pt idx="7">
                  <c:v>20.6</c:v>
                </c:pt>
                <c:pt idx="8">
                  <c:v>17.899999999999999</c:v>
                </c:pt>
                <c:pt idx="9">
                  <c:v>17.7</c:v>
                </c:pt>
                <c:pt idx="10">
                  <c:v>15.5</c:v>
                </c:pt>
                <c:pt idx="11">
                  <c:v>15.7</c:v>
                </c:pt>
                <c:pt idx="12">
                  <c:v>16.8</c:v>
                </c:pt>
                <c:pt idx="13">
                  <c:v>14.3</c:v>
                </c:pt>
                <c:pt idx="14">
                  <c:v>15.8</c:v>
                </c:pt>
                <c:pt idx="15">
                  <c:v>16.3</c:v>
                </c:pt>
                <c:pt idx="16">
                  <c:v>16</c:v>
                </c:pt>
                <c:pt idx="17">
                  <c:v>15.5</c:v>
                </c:pt>
                <c:pt idx="18">
                  <c:v>15.9</c:v>
                </c:pt>
                <c:pt idx="19">
                  <c:v>16.100000000000001</c:v>
                </c:pt>
              </c:numCache>
            </c:numRef>
          </c:val>
          <c:extLst>
            <c:ext xmlns:c16="http://schemas.microsoft.com/office/drawing/2014/chart" uri="{C3380CC4-5D6E-409C-BE32-E72D297353CC}">
              <c16:uniqueId val="{00000007-D9FF-43B4-AB42-A8ED093D4298}"/>
            </c:ext>
          </c:extLst>
        </c:ser>
        <c:ser>
          <c:idx val="5"/>
          <c:order val="5"/>
          <c:tx>
            <c:strRef>
              <c:f>'[（貼付け用）2025年メディア定点_東京-1.xlsx]Q2地区別時系列割合'!$I$83</c:f>
              <c:strCache>
                <c:ptCount val="1"/>
                <c:pt idx="0">
                  <c:v>タブレット端末</c:v>
                </c:pt>
              </c:strCache>
            </c:strRef>
          </c:tx>
          <c:spPr>
            <a:solidFill>
              <a:srgbClr val="FFC000"/>
            </a:solidFill>
            <a:ln w="12700">
              <a:noFill/>
              <a:prstDash val="solid"/>
            </a:ln>
          </c:spPr>
          <c:invertIfNegative val="0"/>
          <c:dLbls>
            <c:dLbl>
              <c:idx val="0"/>
              <c:layout>
                <c:manualLayout>
                  <c:x val="-8.350730688935281E-3"/>
                  <c:y val="1.370549793937584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FF-43B4-AB42-A8ED093D4298}"/>
                </c:ext>
              </c:extLst>
            </c:dLbl>
            <c:dLbl>
              <c:idx val="1"/>
              <c:layout>
                <c:manualLayout>
                  <c:x val="-5.5671537926235215E-3"/>
                  <c:y val="2.74109958787516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FF-43B4-AB42-A8ED093D4298}"/>
                </c:ext>
              </c:extLst>
            </c:dLbl>
            <c:numFmt formatCode="[=0]&quot;-&quot;;[&lt;&gt;0]0.0;General" sourceLinked="0"/>
            <c:spPr>
              <a:noFill/>
              <a:ln w="25400">
                <a:noFill/>
              </a:ln>
            </c:spPr>
            <c:txPr>
              <a:bodyPr/>
              <a:lstStyle/>
              <a:p>
                <a:pPr>
                  <a:defRPr lang="ja-JP" sz="11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'[（貼付け用）2025年メディア定点_東京-1.xlsx]Q2地区別時系列割合'!$I$84:$I$103</c:f>
              <c:numCache>
                <c:formatCode>General</c:formatCode>
                <c:ptCount val="20"/>
                <c:pt idx="8" formatCode="[=0]&quot;-&quot;;[&lt;&gt;0]0.0;General">
                  <c:v>4.7</c:v>
                </c:pt>
                <c:pt idx="9" formatCode="[=0]&quot;-&quot;;[&lt;&gt;0]0.0;General">
                  <c:v>5.4</c:v>
                </c:pt>
                <c:pt idx="10" formatCode="[=0]&quot;-&quot;;[&lt;&gt;0]0.0;General">
                  <c:v>6.3</c:v>
                </c:pt>
                <c:pt idx="11" formatCode="[=0]&quot;-&quot;;[&lt;&gt;0]0.0;General">
                  <c:v>6.6</c:v>
                </c:pt>
                <c:pt idx="12" formatCode="[=0]&quot;-&quot;;[&lt;&gt;0]0.0;General">
                  <c:v>7.6</c:v>
                </c:pt>
                <c:pt idx="13" formatCode="[=0]&quot;-&quot;;[&lt;&gt;0]0.0;General">
                  <c:v>7</c:v>
                </c:pt>
                <c:pt idx="14" formatCode="[=0]&quot;-&quot;;[&lt;&gt;0]0.0;General">
                  <c:v>6.4</c:v>
                </c:pt>
                <c:pt idx="15" formatCode="[=0]&quot;-&quot;;[&lt;&gt;0]0.0;General">
                  <c:v>8</c:v>
                </c:pt>
                <c:pt idx="16" formatCode="[=0]&quot;-&quot;;[&lt;&gt;0]0.0;General">
                  <c:v>8.1</c:v>
                </c:pt>
                <c:pt idx="17" formatCode="[=0]&quot;-&quot;;[&lt;&gt;0]0.0;General">
                  <c:v>8</c:v>
                </c:pt>
                <c:pt idx="18" formatCode="[=0]&quot;-&quot;;[&lt;&gt;0]0.0;General">
                  <c:v>8.8000000000000007</c:v>
                </c:pt>
                <c:pt idx="19" formatCode="[=0]&quot;-&quot;;[&lt;&gt;0]0.0;General">
                  <c:v>8.6</c:v>
                </c:pt>
              </c:numCache>
            </c:numRef>
          </c:val>
          <c:extLst>
            <c:ext xmlns:c16="http://schemas.microsoft.com/office/drawing/2014/chart" uri="{C3380CC4-5D6E-409C-BE32-E72D297353CC}">
              <c16:uniqueId val="{0000000A-D9FF-43B4-AB42-A8ED093D4298}"/>
            </c:ext>
          </c:extLst>
        </c:ser>
        <c:ser>
          <c:idx val="6"/>
          <c:order val="6"/>
          <c:tx>
            <c:strRef>
              <c:f>'[（貼付け用）2025年メディア定点_東京-1.xlsx]Q2地区別時系列割合'!$J$83</c:f>
              <c:strCache>
                <c:ptCount val="1"/>
                <c:pt idx="0">
                  <c:v>携帯／スマホ</c:v>
                </c:pt>
              </c:strCache>
            </c:strRef>
          </c:tx>
          <c:spPr>
            <a:solidFill>
              <a:srgbClr val="FF0000"/>
            </a:solidFill>
            <a:ln>
              <a:noFill/>
            </a:ln>
          </c:spPr>
          <c:invertIfNegative val="0"/>
          <c:dLbls>
            <c:numFmt formatCode="[=0]&quot;-&quot;;[&lt;&gt;0]0.0;General" sourceLinked="0"/>
            <c:spPr>
              <a:noFill/>
              <a:ln>
                <a:noFill/>
              </a:ln>
              <a:effectLst/>
            </c:spPr>
            <c:txPr>
              <a:bodyPr wrap="square" lIns="38100" tIns="19050" rIns="38100" bIns="19050" anchor="ctr">
                <a:spAutoFit/>
              </a:bodyPr>
              <a:lstStyle/>
              <a:p>
                <a:pPr>
                  <a:defRPr lang="ja-JP" sz="1100">
                    <a:latin typeface="HGPｺﾞｼｯｸE" panose="020B0900000000000000" pitchFamily="50" charset="-128"/>
                    <a:ea typeface="HGPｺﾞｼｯｸE" panose="020B09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'[（貼付け用）2025年メディア定点_東京-1.xlsx]Q2地区別時系列割合'!$C$84:$C$103</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'[（貼付け用）2025年メディア定点_東京-1.xlsx]Q2地区別時系列割合'!$J$84:$J$103</c:f>
              <c:numCache>
                <c:formatCode>[=0]"-";[&lt;&gt;0]0.0;General</c:formatCode>
                <c:ptCount val="20"/>
                <c:pt idx="0">
                  <c:v>3.3</c:v>
                </c:pt>
                <c:pt idx="1">
                  <c:v>4.3</c:v>
                </c:pt>
                <c:pt idx="2">
                  <c:v>5.5</c:v>
                </c:pt>
                <c:pt idx="3">
                  <c:v>5.6</c:v>
                </c:pt>
                <c:pt idx="4">
                  <c:v>7.3</c:v>
                </c:pt>
                <c:pt idx="5">
                  <c:v>9.1999999999999993</c:v>
                </c:pt>
                <c:pt idx="6">
                  <c:v>11.5</c:v>
                </c:pt>
                <c:pt idx="7">
                  <c:v>14.3</c:v>
                </c:pt>
                <c:pt idx="8">
                  <c:v>19.2</c:v>
                </c:pt>
                <c:pt idx="9">
                  <c:v>20.9</c:v>
                </c:pt>
                <c:pt idx="10">
                  <c:v>23</c:v>
                </c:pt>
                <c:pt idx="11">
                  <c:v>23.9</c:v>
                </c:pt>
                <c:pt idx="12">
                  <c:v>26</c:v>
                </c:pt>
                <c:pt idx="13">
                  <c:v>28.6</c:v>
                </c:pt>
                <c:pt idx="14">
                  <c:v>29.4</c:v>
                </c:pt>
                <c:pt idx="15">
                  <c:v>30.9</c:v>
                </c:pt>
                <c:pt idx="16">
                  <c:v>33</c:v>
                </c:pt>
                <c:pt idx="17">
                  <c:v>34.200000000000003</c:v>
                </c:pt>
                <c:pt idx="18">
                  <c:v>37.4</c:v>
                </c:pt>
                <c:pt idx="19">
                  <c:v>37.5</c:v>
                </c:pt>
              </c:numCache>
            </c:numRef>
          </c:val>
          <c:extLst>
            <c:ext xmlns:c16="http://schemas.microsoft.com/office/drawing/2014/chart" uri="{C3380CC4-5D6E-409C-BE32-E72D297353CC}">
              <c16:uniqueId val="{0000000B-D9FF-43B4-AB42-A8ED093D4298}"/>
            </c:ext>
          </c:extLst>
        </c:ser>
        <c:dLbls>
          <c:showLegendKey val="0"/>
          <c:showVal val="0"/>
          <c:showCatName val="0"/>
          <c:showSerName val="0"/>
          <c:showPercent val="0"/>
          <c:showBubbleSize val="0"/>
        </c:dLbls>
        <c:gapWidth val="50"/>
        <c:overlap val="100"/>
        <c:axId val="-591922832"/>
        <c:axId val="-591925552"/>
      </c:barChart>
      <c:catAx>
        <c:axId val="-591922832"/>
        <c:scaling>
          <c:orientation val="maxMin"/>
        </c:scaling>
        <c:delete val="0"/>
        <c:axPos val="l"/>
        <c:numFmt formatCode="General" sourceLinked="0"/>
        <c:majorTickMark val="in"/>
        <c:minorTickMark val="none"/>
        <c:tickLblPos val="nextTo"/>
        <c:spPr>
          <a:ln w="3175">
            <a:solidFill>
              <a:srgbClr val="000000"/>
            </a:solidFill>
            <a:prstDash val="solid"/>
          </a:ln>
        </c:spPr>
        <c:txPr>
          <a:bodyPr rot="0" vert="horz"/>
          <a:lstStyle/>
          <a:p>
            <a:pPr>
              <a:defRPr lang="ja-JP" sz="12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crossAx val="-591925552"/>
        <c:crosses val="autoZero"/>
        <c:auto val="1"/>
        <c:lblAlgn val="ctr"/>
        <c:lblOffset val="100"/>
        <c:noMultiLvlLbl val="0"/>
      </c:catAx>
      <c:valAx>
        <c:axId val="-591925552"/>
        <c:scaling>
          <c:orientation val="minMax"/>
          <c:max val="1"/>
          <c:min val="0"/>
        </c:scaling>
        <c:delete val="0"/>
        <c:axPos val="t"/>
        <c:majorGridlines>
          <c:spPr>
            <a:ln w="3175">
              <a:solidFill>
                <a:srgbClr val="000000"/>
              </a:solidFill>
              <a:prstDash val="solid"/>
            </a:ln>
          </c:spPr>
        </c:majorGridlines>
        <c:numFmt formatCode="0%" sourceLinked="0"/>
        <c:majorTickMark val="in"/>
        <c:minorTickMark val="none"/>
        <c:tickLblPos val="nextTo"/>
        <c:spPr>
          <a:ln w="3175">
            <a:solidFill>
              <a:srgbClr val="000000"/>
            </a:solidFill>
            <a:prstDash val="solid"/>
          </a:ln>
        </c:spPr>
        <c:txPr>
          <a:bodyPr rot="0" vert="horz"/>
          <a:lstStyle/>
          <a:p>
            <a:pPr>
              <a:defRPr lang="ja-JP" sz="1425"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crossAx val="-591922832"/>
        <c:crosses val="autoZero"/>
        <c:crossBetween val="between"/>
      </c:valAx>
      <c:spPr>
        <a:noFill/>
        <a:ln w="12700">
          <a:solidFill>
            <a:srgbClr val="808080"/>
          </a:solidFill>
          <a:prstDash val="solid"/>
        </a:ln>
      </c:spPr>
    </c:plotArea>
    <c:legend>
      <c:legendPos val="r"/>
      <c:layout>
        <c:manualLayout>
          <c:xMode val="edge"/>
          <c:yMode val="edge"/>
          <c:x val="0.14540418865775911"/>
          <c:y val="0.91447067399322857"/>
          <c:w val="0.69983024695910778"/>
          <c:h val="3.7677896951058963E-2"/>
        </c:manualLayout>
      </c:layout>
      <c:overlay val="0"/>
      <c:spPr>
        <a:solidFill>
          <a:srgbClr val="FFFFFF"/>
        </a:solidFill>
        <a:ln w="3175">
          <a:solidFill>
            <a:srgbClr val="000000"/>
          </a:solidFill>
          <a:prstDash val="solid"/>
        </a:ln>
      </c:spPr>
      <c:txPr>
        <a:bodyPr/>
        <a:lstStyle/>
        <a:p>
          <a:pPr>
            <a:defRPr lang="ja-JP" sz="1265"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legend>
    <c:plotVisOnly val="1"/>
    <c:dispBlanksAs val="gap"/>
    <c:showDLblsOverMax val="0"/>
  </c:chart>
  <c:spPr>
    <a:noFill/>
    <a:ln w="9525">
      <a:noFill/>
    </a:ln>
  </c:spPr>
  <c:txPr>
    <a:bodyPr/>
    <a:lstStyle/>
    <a:p>
      <a:pPr>
        <a:defRPr sz="1425" b="0" i="0" u="none" strike="noStrike" baseline="0">
          <a:solidFill>
            <a:srgbClr val="000000"/>
          </a:solidFill>
          <a:latin typeface="HGP創英角ｺﾞｼｯｸUB"/>
          <a:ea typeface="HGP創英角ｺﾞｼｯｸUB"/>
          <a:cs typeface="HGP創英角ｺﾞｼｯｸUB"/>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81619232798163"/>
          <c:y val="6.5721574557666806E-2"/>
          <c:w val="0.69527691247263135"/>
          <c:h val="0.83564212492918288"/>
        </c:manualLayout>
      </c:layout>
      <c:barChart>
        <c:barDir val="bar"/>
        <c:grouping val="stacked"/>
        <c:varyColors val="0"/>
        <c:ser>
          <c:idx val="0"/>
          <c:order val="0"/>
          <c:tx>
            <c:strRef>
              <c:f>'[2025年メディア定点_東京-1.xlsx]Q2地区別時系列'!$D$40</c:f>
              <c:strCache>
                <c:ptCount val="1"/>
                <c:pt idx="0">
                  <c:v>テレビ</c:v>
                </c:pt>
              </c:strCache>
            </c:strRef>
          </c:tx>
          <c:spPr>
            <a:solidFill>
              <a:srgbClr val="000080"/>
            </a:solidFill>
            <a:ln w="12700">
              <a:noFill/>
              <a:prstDash val="solid"/>
            </a:ln>
          </c:spPr>
          <c:invertIfNegative val="0"/>
          <c:dLbls>
            <c:numFmt formatCode="0.0_);[Red]\(0.0\)" sourceLinked="0"/>
            <c:spPr>
              <a:noFill/>
              <a:ln w="25400">
                <a:noFill/>
              </a:ln>
            </c:spPr>
            <c:txPr>
              <a:bodyPr wrap="square" lIns="38100" tIns="19050" rIns="38100" bIns="19050" anchor="ctr">
                <a:spAutoFit/>
              </a:bodyPr>
              <a:lstStyle/>
              <a:p>
                <a:pPr>
                  <a:defRPr lang="ja-JP" sz="11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'[2025年メディア定点_東京-1.xlsx]Q2地区別時系列'!$D$41:$D$60</c:f>
              <c:numCache>
                <c:formatCode>[=0]"-";[&lt;&gt;0]0.0;General</c:formatCode>
                <c:ptCount val="20"/>
                <c:pt idx="0">
                  <c:v>171.8</c:v>
                </c:pt>
                <c:pt idx="1">
                  <c:v>163.72999999999999</c:v>
                </c:pt>
                <c:pt idx="2">
                  <c:v>161.37</c:v>
                </c:pt>
                <c:pt idx="3">
                  <c:v>163.47999999999999</c:v>
                </c:pt>
                <c:pt idx="4">
                  <c:v>172.75</c:v>
                </c:pt>
                <c:pt idx="5">
                  <c:v>161.37</c:v>
                </c:pt>
                <c:pt idx="6">
                  <c:v>161.41999999999999</c:v>
                </c:pt>
                <c:pt idx="7">
                  <c:v>151.47</c:v>
                </c:pt>
                <c:pt idx="8">
                  <c:v>156.87</c:v>
                </c:pt>
                <c:pt idx="9">
                  <c:v>152.91999999999999</c:v>
                </c:pt>
                <c:pt idx="10">
                  <c:v>152.97999999999999</c:v>
                </c:pt>
                <c:pt idx="11">
                  <c:v>147.30000000000001</c:v>
                </c:pt>
                <c:pt idx="12">
                  <c:v>144</c:v>
                </c:pt>
                <c:pt idx="13">
                  <c:v>153.9</c:v>
                </c:pt>
                <c:pt idx="14">
                  <c:v>144.19999999999999</c:v>
                </c:pt>
                <c:pt idx="15">
                  <c:v>150</c:v>
                </c:pt>
                <c:pt idx="16">
                  <c:v>143.6</c:v>
                </c:pt>
                <c:pt idx="17">
                  <c:v>135.4</c:v>
                </c:pt>
                <c:pt idx="18">
                  <c:v>122.5</c:v>
                </c:pt>
                <c:pt idx="19">
                  <c:v>122.1</c:v>
                </c:pt>
              </c:numCache>
            </c:numRef>
          </c:val>
          <c:extLst>
            <c:ext xmlns:c16="http://schemas.microsoft.com/office/drawing/2014/chart" uri="{C3380CC4-5D6E-409C-BE32-E72D297353CC}">
              <c16:uniqueId val="{00000000-7E80-450D-9DBB-740764E183DE}"/>
            </c:ext>
          </c:extLst>
        </c:ser>
        <c:ser>
          <c:idx val="1"/>
          <c:order val="1"/>
          <c:tx>
            <c:strRef>
              <c:f>'[2025年メディア定点_東京-1.xlsx]Q2地区別時系列'!$E$40</c:f>
              <c:strCache>
                <c:ptCount val="1"/>
                <c:pt idx="0">
                  <c:v>ラジオ</c:v>
                </c:pt>
              </c:strCache>
            </c:strRef>
          </c:tx>
          <c:spPr>
            <a:solidFill>
              <a:srgbClr val="0000FF"/>
            </a:solidFill>
            <a:ln w="12700">
              <a:noFill/>
              <a:prstDash val="solid"/>
            </a:ln>
          </c:spPr>
          <c:invertIfNegative val="0"/>
          <c:dLbls>
            <c:dLbl>
              <c:idx val="8"/>
              <c:layout>
                <c:manualLayout>
                  <c:x val="-5.1031653577032119E-17"/>
                  <c:y val="5.66171203707852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80-450D-9DBB-740764E183DE}"/>
                </c:ext>
              </c:extLst>
            </c:dLbl>
            <c:dLbl>
              <c:idx val="9"/>
              <c:layout>
                <c:manualLayout>
                  <c:x val="0"/>
                  <c:y val="5.93912328485905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80-450D-9DBB-740764E183DE}"/>
                </c:ext>
              </c:extLst>
            </c:dLbl>
            <c:dLbl>
              <c:idx val="10"/>
              <c:layout>
                <c:manualLayout>
                  <c:x val="0"/>
                  <c:y val="5.93924019673462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80-450D-9DBB-740764E183DE}"/>
                </c:ext>
              </c:extLst>
            </c:dLbl>
            <c:dLbl>
              <c:idx val="11"/>
              <c:layout>
                <c:manualLayout>
                  <c:x val="-2.7615493783527583E-3"/>
                  <c:y val="7.42413792982515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80-450D-9DBB-740764E183DE}"/>
                </c:ext>
              </c:extLst>
            </c:dLbl>
            <c:dLbl>
              <c:idx val="12"/>
              <c:layout>
                <c:manualLayout>
                  <c:x val="-2.761549378352809E-3"/>
                  <c:y val="4.4545762873956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80-450D-9DBB-740764E183DE}"/>
                </c:ext>
              </c:extLst>
            </c:dLbl>
            <c:dLbl>
              <c:idx val="13"/>
              <c:layout>
                <c:manualLayout>
                  <c:x val="-2.7504808245524632E-3"/>
                  <c:y val="7.42413792982504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80-450D-9DBB-740764E183DE}"/>
                </c:ext>
              </c:extLst>
            </c:dLbl>
            <c:dLbl>
              <c:idx val="14"/>
              <c:layout>
                <c:manualLayout>
                  <c:x val="3.309607175924628E-5"/>
                  <c:y val="5.93924019673462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80-450D-9DBB-740764E183DE}"/>
                </c:ext>
              </c:extLst>
            </c:dLbl>
            <c:dLbl>
              <c:idx val="15"/>
              <c:layout>
                <c:manualLayout>
                  <c:x val="-5.1031653577032119E-17"/>
                  <c:y val="8.49256805561773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80-450D-9DBB-740764E183DE}"/>
                </c:ext>
              </c:extLst>
            </c:dLbl>
            <c:dLbl>
              <c:idx val="16"/>
              <c:layout>
                <c:manualLayout>
                  <c:x val="0"/>
                  <c:y val="7.0682473616096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80-450D-9DBB-740764E183DE}"/>
                </c:ext>
              </c:extLst>
            </c:dLbl>
            <c:dLbl>
              <c:idx val="17"/>
              <c:layout>
                <c:manualLayout>
                  <c:x val="0"/>
                  <c:y val="6.47259317864647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80-450D-9DBB-740764E183DE}"/>
                </c:ext>
              </c:extLst>
            </c:dLbl>
            <c:dLbl>
              <c:idx val="18"/>
              <c:layout>
                <c:manualLayout>
                  <c:x val="-1.358692376396634E-3"/>
                  <c:y val="5.93935710861042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80-450D-9DBB-740764E183DE}"/>
                </c:ext>
              </c:extLst>
            </c:dLbl>
            <c:dLbl>
              <c:idx val="19"/>
              <c:layout>
                <c:manualLayout>
                  <c:x val="-1.3731548232063669E-3"/>
                  <c:y val="6.2192966056237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80-450D-9DBB-740764E183DE}"/>
                </c:ext>
              </c:extLst>
            </c:dLbl>
            <c:numFmt formatCode="0.0_);[Red]\(0.0\)" sourceLinked="0"/>
            <c:spPr>
              <a:noFill/>
              <a:ln w="25400">
                <a:noFill/>
              </a:ln>
            </c:spPr>
            <c:txPr>
              <a:bodyPr wrap="square" lIns="38100" tIns="19050" rIns="38100" bIns="19050" anchor="ctr">
                <a:spAutoFit/>
              </a:bodyPr>
              <a:lstStyle/>
              <a:p>
                <a:pPr>
                  <a:defRPr lang="ja-JP" sz="11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'[2025年メディア定点_東京-1.xlsx]Q2地区別時系列'!$E$41:$E$60</c:f>
              <c:numCache>
                <c:formatCode>[=0]"-";[&lt;&gt;0]0.0;General</c:formatCode>
                <c:ptCount val="20"/>
                <c:pt idx="0">
                  <c:v>43.95</c:v>
                </c:pt>
                <c:pt idx="1">
                  <c:v>39.25</c:v>
                </c:pt>
                <c:pt idx="2">
                  <c:v>35.21</c:v>
                </c:pt>
                <c:pt idx="3">
                  <c:v>31.13</c:v>
                </c:pt>
                <c:pt idx="4">
                  <c:v>28.68</c:v>
                </c:pt>
                <c:pt idx="5">
                  <c:v>33.03</c:v>
                </c:pt>
                <c:pt idx="6">
                  <c:v>31.88</c:v>
                </c:pt>
                <c:pt idx="7">
                  <c:v>35.15</c:v>
                </c:pt>
                <c:pt idx="8">
                  <c:v>30.53</c:v>
                </c:pt>
                <c:pt idx="9">
                  <c:v>28.89</c:v>
                </c:pt>
                <c:pt idx="10">
                  <c:v>30.05</c:v>
                </c:pt>
                <c:pt idx="11">
                  <c:v>24.5</c:v>
                </c:pt>
                <c:pt idx="12">
                  <c:v>24.2</c:v>
                </c:pt>
                <c:pt idx="13">
                  <c:v>25</c:v>
                </c:pt>
                <c:pt idx="14">
                  <c:v>28.9</c:v>
                </c:pt>
                <c:pt idx="15">
                  <c:v>28.7</c:v>
                </c:pt>
                <c:pt idx="16">
                  <c:v>23.3</c:v>
                </c:pt>
                <c:pt idx="17">
                  <c:v>28</c:v>
                </c:pt>
                <c:pt idx="18">
                  <c:v>23</c:v>
                </c:pt>
                <c:pt idx="19">
                  <c:v>24</c:v>
                </c:pt>
              </c:numCache>
            </c:numRef>
          </c:val>
          <c:extLst>
            <c:ext xmlns:c16="http://schemas.microsoft.com/office/drawing/2014/chart" uri="{C3380CC4-5D6E-409C-BE32-E72D297353CC}">
              <c16:uniqueId val="{0000000D-7E80-450D-9DBB-740764E183DE}"/>
            </c:ext>
          </c:extLst>
        </c:ser>
        <c:ser>
          <c:idx val="2"/>
          <c:order val="2"/>
          <c:tx>
            <c:strRef>
              <c:f>'[2025年メディア定点_東京-1.xlsx]Q2地区別時系列'!$F$40</c:f>
              <c:strCache>
                <c:ptCount val="1"/>
                <c:pt idx="0">
                  <c:v>新聞</c:v>
                </c:pt>
              </c:strCache>
            </c:strRef>
          </c:tx>
          <c:spPr>
            <a:solidFill>
              <a:srgbClr val="008000"/>
            </a:solidFill>
            <a:ln w="12700">
              <a:noFill/>
              <a:prstDash val="solid"/>
            </a:ln>
          </c:spPr>
          <c:invertIfNegative val="0"/>
          <c:dLbls>
            <c:dLbl>
              <c:idx val="8"/>
              <c:layout>
                <c:manualLayout>
                  <c:x val="-1.3917884481559313E-3"/>
                  <c:y val="-5.31487644929518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E80-450D-9DBB-740764E183DE}"/>
                </c:ext>
              </c:extLst>
            </c:dLbl>
            <c:dLbl>
              <c:idx val="9"/>
              <c:layout>
                <c:manualLayout>
                  <c:x val="-8.350730688935333E-3"/>
                  <c:y val="-8.9086849272884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80-450D-9DBB-740764E183DE}"/>
                </c:ext>
              </c:extLst>
            </c:dLbl>
            <c:dLbl>
              <c:idx val="10"/>
              <c:layout>
                <c:manualLayout>
                  <c:x val="-4.1753653444676917E-3"/>
                  <c:y val="-5.93900637298325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E80-450D-9DBB-740764E183DE}"/>
                </c:ext>
              </c:extLst>
            </c:dLbl>
            <c:dLbl>
              <c:idx val="11"/>
              <c:layout>
                <c:manualLayout>
                  <c:x val="-8.350730688935281E-3"/>
                  <c:y val="-7.423787194197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80-450D-9DBB-740764E183DE}"/>
                </c:ext>
              </c:extLst>
            </c:dLbl>
            <c:dLbl>
              <c:idx val="12"/>
              <c:layout>
                <c:manualLayout>
                  <c:x val="-8.350730688935281E-3"/>
                  <c:y val="-8.90868492728830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E80-450D-9DBB-740764E183DE}"/>
                </c:ext>
              </c:extLst>
            </c:dLbl>
            <c:dLbl>
              <c:idx val="13"/>
              <c:layout>
                <c:manualLayout>
                  <c:x val="-5.5671537926235215E-3"/>
                  <c:y val="-8.90856801541283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E80-450D-9DBB-740764E183DE}"/>
                </c:ext>
              </c:extLst>
            </c:dLbl>
            <c:dLbl>
              <c:idx val="14"/>
              <c:layout>
                <c:manualLayout>
                  <c:x val="-8.3506775146637742E-3"/>
                  <c:y val="-7.56602223446376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E80-450D-9DBB-740764E183DE}"/>
                </c:ext>
              </c:extLst>
            </c:dLbl>
            <c:dLbl>
              <c:idx val="15"/>
              <c:layout>
                <c:manualLayout>
                  <c:x val="-6.9589422407794017E-3"/>
                  <c:y val="-5.66137768400536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E80-450D-9DBB-740764E183DE}"/>
                </c:ext>
              </c:extLst>
            </c:dLbl>
            <c:dLbl>
              <c:idx val="16"/>
              <c:layout>
                <c:manualLayout>
                  <c:x val="-7.7017868145410296E-3"/>
                  <c:y val="-5.654397532674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E80-450D-9DBB-740764E183DE}"/>
                </c:ext>
              </c:extLst>
            </c:dLbl>
            <c:dLbl>
              <c:idx val="17"/>
              <c:layout>
                <c:manualLayout>
                  <c:x val="0"/>
                  <c:y val="-7.76688757058455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E80-450D-9DBB-740764E183DE}"/>
                </c:ext>
              </c:extLst>
            </c:dLbl>
            <c:dLbl>
              <c:idx val="18"/>
              <c:layout>
                <c:manualLayout>
                  <c:x val="-6.9588979288864872E-3"/>
                  <c:y val="-7.4948956370233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E80-450D-9DBB-740764E183DE}"/>
                </c:ext>
              </c:extLst>
            </c:dLbl>
            <c:dLbl>
              <c:idx val="19"/>
              <c:layout>
                <c:manualLayout>
                  <c:x val="-4.1194644696189494E-3"/>
                  <c:y val="-7.46219615875385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E80-450D-9DBB-740764E183DE}"/>
                </c:ext>
              </c:extLst>
            </c:dLbl>
            <c:numFmt formatCode="0.0_);[Red]\(0.0\)" sourceLinked="0"/>
            <c:spPr>
              <a:noFill/>
              <a:ln w="25400">
                <a:noFill/>
              </a:ln>
            </c:spPr>
            <c:txPr>
              <a:bodyPr wrap="square" lIns="38100" tIns="19050" rIns="38100" bIns="19050" anchor="ctr">
                <a:spAutoFit/>
              </a:bodyPr>
              <a:lstStyle/>
              <a:p>
                <a:pPr>
                  <a:defRPr lang="ja-JP" sz="11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'[2025年メディア定点_東京-1.xlsx]Q2地区別時系列'!$F$41:$F$60</c:f>
              <c:numCache>
                <c:formatCode>[=0]"-";[&lt;&gt;0]0.0;General</c:formatCode>
                <c:ptCount val="20"/>
                <c:pt idx="0">
                  <c:v>32.25</c:v>
                </c:pt>
                <c:pt idx="1">
                  <c:v>28.23</c:v>
                </c:pt>
                <c:pt idx="2">
                  <c:v>28.54</c:v>
                </c:pt>
                <c:pt idx="3">
                  <c:v>26.04</c:v>
                </c:pt>
                <c:pt idx="4">
                  <c:v>27.84</c:v>
                </c:pt>
                <c:pt idx="5">
                  <c:v>23.26</c:v>
                </c:pt>
                <c:pt idx="6">
                  <c:v>24.04</c:v>
                </c:pt>
                <c:pt idx="7">
                  <c:v>27.11</c:v>
                </c:pt>
                <c:pt idx="8">
                  <c:v>23.36</c:v>
                </c:pt>
                <c:pt idx="9">
                  <c:v>19.87</c:v>
                </c:pt>
                <c:pt idx="10">
                  <c:v>20.440000000000001</c:v>
                </c:pt>
                <c:pt idx="11">
                  <c:v>19.8</c:v>
                </c:pt>
                <c:pt idx="12">
                  <c:v>15.9</c:v>
                </c:pt>
                <c:pt idx="13">
                  <c:v>16.600000000000001</c:v>
                </c:pt>
                <c:pt idx="14">
                  <c:v>14.9</c:v>
                </c:pt>
                <c:pt idx="15">
                  <c:v>14.3</c:v>
                </c:pt>
                <c:pt idx="16">
                  <c:v>12.7</c:v>
                </c:pt>
                <c:pt idx="17">
                  <c:v>13.8</c:v>
                </c:pt>
                <c:pt idx="18">
                  <c:v>9.1999999999999993</c:v>
                </c:pt>
                <c:pt idx="19">
                  <c:v>10.7</c:v>
                </c:pt>
              </c:numCache>
            </c:numRef>
          </c:val>
          <c:extLst>
            <c:ext xmlns:c16="http://schemas.microsoft.com/office/drawing/2014/chart" uri="{C3380CC4-5D6E-409C-BE32-E72D297353CC}">
              <c16:uniqueId val="{0000001A-7E80-450D-9DBB-740764E183DE}"/>
            </c:ext>
          </c:extLst>
        </c:ser>
        <c:ser>
          <c:idx val="3"/>
          <c:order val="3"/>
          <c:tx>
            <c:strRef>
              <c:f>'[2025年メディア定点_東京-1.xlsx]Q2地区別時系列'!$G$40</c:f>
              <c:strCache>
                <c:ptCount val="1"/>
                <c:pt idx="0">
                  <c:v>雑誌</c:v>
                </c:pt>
              </c:strCache>
            </c:strRef>
          </c:tx>
          <c:spPr>
            <a:solidFill>
              <a:srgbClr val="00FF00"/>
            </a:solidFill>
            <a:ln w="12700">
              <a:noFill/>
              <a:prstDash val="solid"/>
            </a:ln>
          </c:spPr>
          <c:invertIfNegative val="0"/>
          <c:dLbls>
            <c:dLbl>
              <c:idx val="0"/>
              <c:layout>
                <c:manualLayout>
                  <c:x val="4.1753653444675902E-3"/>
                  <c:y val="1.361033363339952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E80-450D-9DBB-740764E183DE}"/>
                </c:ext>
              </c:extLst>
            </c:dLbl>
            <c:dLbl>
              <c:idx val="1"/>
              <c:layout>
                <c:manualLayout>
                  <c:x val="4.17536534446753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E80-450D-9DBB-740764E183DE}"/>
                </c:ext>
              </c:extLst>
            </c:dLbl>
            <c:dLbl>
              <c:idx val="2"/>
              <c:layout>
                <c:manualLayout>
                  <c:x val="4.1753653444676405E-3"/>
                  <c:y val="2.72206672667990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E80-450D-9DBB-740764E183DE}"/>
                </c:ext>
              </c:extLst>
            </c:dLbl>
            <c:dLbl>
              <c:idx val="3"/>
              <c:layout>
                <c:manualLayout>
                  <c:x val="4.1753653444676405E-3"/>
                  <c:y val="5.444133453359810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E80-450D-9DBB-740764E183DE}"/>
                </c:ext>
              </c:extLst>
            </c:dLbl>
            <c:dLbl>
              <c:idx val="4"/>
              <c:layout>
                <c:manualLayout>
                  <c:x val="4.1753653444676405E-3"/>
                  <c:y val="5.444133453359810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E80-450D-9DBB-740764E183DE}"/>
                </c:ext>
              </c:extLst>
            </c:dLbl>
            <c:dLbl>
              <c:idx val="5"/>
              <c:layout>
                <c:manualLayout>
                  <c:x val="5.5451262746644674E-3"/>
                  <c:y val="3.34353073055812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E80-450D-9DBB-740764E183DE}"/>
                </c:ext>
              </c:extLst>
            </c:dLbl>
            <c:dLbl>
              <c:idx val="6"/>
              <c:layout>
                <c:manualLayout>
                  <c:x val="8.3066756530172266E-3"/>
                  <c:y val="1.169118756861996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E80-450D-9DBB-740764E183DE}"/>
                </c:ext>
              </c:extLst>
            </c:dLbl>
            <c:dLbl>
              <c:idx val="7"/>
              <c:layout>
                <c:manualLayout>
                  <c:x val="5.567153792623571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E80-450D-9DBB-740764E183DE}"/>
                </c:ext>
              </c:extLst>
            </c:dLbl>
            <c:dLbl>
              <c:idx val="8"/>
              <c:layout>
                <c:manualLayout>
                  <c:x val="6.9262845275864012E-3"/>
                  <c:y val="6.80007279980910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E80-450D-9DBB-740764E183DE}"/>
                </c:ext>
              </c:extLst>
            </c:dLbl>
            <c:dLbl>
              <c:idx val="9"/>
              <c:layout>
                <c:manualLayout>
                  <c:x val="6.9099556709899274E-3"/>
                  <c:y val="4.31638672212618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E80-450D-9DBB-740764E183DE}"/>
                </c:ext>
              </c:extLst>
            </c:dLbl>
            <c:dLbl>
              <c:idx val="10"/>
              <c:layout>
                <c:manualLayout>
                  <c:x val="5.5181672228340464E-3"/>
                  <c:y val="4.31605236905312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E80-450D-9DBB-740764E183DE}"/>
                </c:ext>
              </c:extLst>
            </c:dLbl>
            <c:dLbl>
              <c:idx val="11"/>
              <c:layout>
                <c:manualLayout>
                  <c:x val="5.5263864459530777E-3"/>
                  <c:y val="5.66226929220017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E80-450D-9DBB-740764E183DE}"/>
                </c:ext>
              </c:extLst>
            </c:dLbl>
            <c:dLbl>
              <c:idx val="12"/>
              <c:layout>
                <c:manualLayout>
                  <c:x val="6.9589422407793505E-3"/>
                  <c:y val="4.31605236905312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E80-450D-9DBB-740764E183DE}"/>
                </c:ext>
              </c:extLst>
            </c:dLbl>
            <c:dLbl>
              <c:idx val="13"/>
              <c:layout>
                <c:manualLayout>
                  <c:x val="8.2714973780678245E-3"/>
                  <c:y val="7.42425484170084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E80-450D-9DBB-740764E183DE}"/>
                </c:ext>
              </c:extLst>
            </c:dLbl>
            <c:dLbl>
              <c:idx val="14"/>
              <c:layout>
                <c:manualLayout>
                  <c:x val="6.8687499657531861E-3"/>
                  <c:y val="5.93982475611305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E80-450D-9DBB-740764E183DE}"/>
                </c:ext>
              </c:extLst>
            </c:dLbl>
            <c:dLbl>
              <c:idx val="15"/>
              <c:layout>
                <c:manualLayout>
                  <c:x val="5.5671537926235215E-3"/>
                  <c:y val="8.4927909576664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E80-450D-9DBB-740764E183DE}"/>
                </c:ext>
              </c:extLst>
            </c:dLbl>
            <c:dLbl>
              <c:idx val="16"/>
              <c:layout>
                <c:manualLayout>
                  <c:x val="7.7017868145409733E-3"/>
                  <c:y val="7.0682473616096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E80-450D-9DBB-740764E183DE}"/>
                </c:ext>
              </c:extLst>
            </c:dLbl>
            <c:dLbl>
              <c:idx val="17"/>
              <c:layout>
                <c:manualLayout>
                  <c:x val="5.4926192928252161E-3"/>
                  <c:y val="5.17819685771252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E80-450D-9DBB-740764E183DE}"/>
                </c:ext>
              </c:extLst>
            </c:dLbl>
            <c:dLbl>
              <c:idx val="18"/>
              <c:layout>
                <c:manualLayout>
                  <c:x val="6.8797089299119443E-3"/>
                  <c:y val="5.73148037832273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7E80-450D-9DBB-740764E183DE}"/>
                </c:ext>
              </c:extLst>
            </c:dLbl>
            <c:dLbl>
              <c:idx val="19"/>
              <c:layout>
                <c:manualLayout>
                  <c:x val="4.1194644696189494E-3"/>
                  <c:y val="4.97541769739709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7E80-450D-9DBB-740764E183DE}"/>
                </c:ext>
              </c:extLst>
            </c:dLbl>
            <c:numFmt formatCode="0.0_);[Red]\(0.0\)" sourceLinked="0"/>
            <c:spPr>
              <a:noFill/>
              <a:ln w="25400">
                <a:noFill/>
              </a:ln>
            </c:spPr>
            <c:txPr>
              <a:bodyPr wrap="square" lIns="38100" tIns="19050" rIns="38100" bIns="19050" anchor="ctr">
                <a:spAutoFit/>
              </a:bodyPr>
              <a:lstStyle/>
              <a:p>
                <a:pPr>
                  <a:defRPr lang="ja-JP"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'[2025年メディア定点_東京-1.xlsx]Q2地区別時系列'!$G$41:$G$60</c:f>
              <c:numCache>
                <c:formatCode>[=0]"-";[&lt;&gt;0]0.0;General</c:formatCode>
                <c:ptCount val="20"/>
                <c:pt idx="0">
                  <c:v>19.64</c:v>
                </c:pt>
                <c:pt idx="1">
                  <c:v>17.77</c:v>
                </c:pt>
                <c:pt idx="2">
                  <c:v>17.12</c:v>
                </c:pt>
                <c:pt idx="3">
                  <c:v>17.579999999999998</c:v>
                </c:pt>
                <c:pt idx="4">
                  <c:v>16</c:v>
                </c:pt>
                <c:pt idx="5">
                  <c:v>18.59</c:v>
                </c:pt>
                <c:pt idx="6">
                  <c:v>16.55</c:v>
                </c:pt>
                <c:pt idx="7">
                  <c:v>15.98</c:v>
                </c:pt>
                <c:pt idx="8">
                  <c:v>13.6</c:v>
                </c:pt>
                <c:pt idx="9">
                  <c:v>13.02</c:v>
                </c:pt>
                <c:pt idx="10">
                  <c:v>13.75</c:v>
                </c:pt>
                <c:pt idx="11">
                  <c:v>11.9</c:v>
                </c:pt>
                <c:pt idx="12">
                  <c:v>12.3</c:v>
                </c:pt>
                <c:pt idx="13">
                  <c:v>10.7</c:v>
                </c:pt>
                <c:pt idx="14">
                  <c:v>11.2</c:v>
                </c:pt>
                <c:pt idx="15">
                  <c:v>9.3000000000000007</c:v>
                </c:pt>
                <c:pt idx="16">
                  <c:v>11.2</c:v>
                </c:pt>
                <c:pt idx="17">
                  <c:v>10.3</c:v>
                </c:pt>
                <c:pt idx="18">
                  <c:v>9.5</c:v>
                </c:pt>
                <c:pt idx="19">
                  <c:v>9.1999999999999993</c:v>
                </c:pt>
              </c:numCache>
            </c:numRef>
          </c:val>
          <c:extLst>
            <c:ext xmlns:c16="http://schemas.microsoft.com/office/drawing/2014/chart" uri="{C3380CC4-5D6E-409C-BE32-E72D297353CC}">
              <c16:uniqueId val="{0000002F-7E80-450D-9DBB-740764E183DE}"/>
            </c:ext>
          </c:extLst>
        </c:ser>
        <c:ser>
          <c:idx val="4"/>
          <c:order val="4"/>
          <c:tx>
            <c:strRef>
              <c:f>'[2025年メディア定点_東京-1.xlsx]Q2地区別時系列'!$H$40</c:f>
              <c:strCache>
                <c:ptCount val="1"/>
                <c:pt idx="0">
                  <c:v>パソコン</c:v>
                </c:pt>
              </c:strCache>
            </c:strRef>
          </c:tx>
          <c:spPr>
            <a:solidFill>
              <a:srgbClr val="FF66FF"/>
            </a:solidFill>
            <a:ln w="12700">
              <a:noFill/>
              <a:prstDash val="solid"/>
            </a:ln>
          </c:spPr>
          <c:invertIfNegative val="0"/>
          <c:dLbls>
            <c:numFmt formatCode="0.0_ " sourceLinked="0"/>
            <c:spPr>
              <a:noFill/>
              <a:ln w="25400">
                <a:noFill/>
              </a:ln>
            </c:spPr>
            <c:txPr>
              <a:bodyPr wrap="square" lIns="38100" tIns="19050" rIns="38100" bIns="19050" anchor="ctr">
                <a:spAutoFit/>
              </a:bodyPr>
              <a:lstStyle/>
              <a:p>
                <a:pPr>
                  <a:defRPr lang="ja-JP"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'[2025年メディア定点_東京-1.xlsx]Q2地区別時系列'!$H$41:$H$60</c:f>
              <c:numCache>
                <c:formatCode>[=0]"-";[&lt;&gt;0]0.0;General</c:formatCode>
                <c:ptCount val="20"/>
                <c:pt idx="0">
                  <c:v>56.61</c:v>
                </c:pt>
                <c:pt idx="1">
                  <c:v>61.79</c:v>
                </c:pt>
                <c:pt idx="2">
                  <c:v>59.38</c:v>
                </c:pt>
                <c:pt idx="3">
                  <c:v>67.58</c:v>
                </c:pt>
                <c:pt idx="4">
                  <c:v>77.44</c:v>
                </c:pt>
                <c:pt idx="5">
                  <c:v>81.7</c:v>
                </c:pt>
                <c:pt idx="6">
                  <c:v>77.13</c:v>
                </c:pt>
                <c:pt idx="7">
                  <c:v>72.78</c:v>
                </c:pt>
                <c:pt idx="8">
                  <c:v>69.069999999999993</c:v>
                </c:pt>
                <c:pt idx="9">
                  <c:v>68.099999999999994</c:v>
                </c:pt>
                <c:pt idx="10">
                  <c:v>61.02</c:v>
                </c:pt>
                <c:pt idx="11">
                  <c:v>59.3</c:v>
                </c:pt>
                <c:pt idx="12">
                  <c:v>66.599999999999994</c:v>
                </c:pt>
                <c:pt idx="13">
                  <c:v>59</c:v>
                </c:pt>
                <c:pt idx="14">
                  <c:v>64.900000000000006</c:v>
                </c:pt>
                <c:pt idx="15">
                  <c:v>73.3</c:v>
                </c:pt>
                <c:pt idx="16">
                  <c:v>71.5</c:v>
                </c:pt>
                <c:pt idx="17">
                  <c:v>68.900000000000006</c:v>
                </c:pt>
                <c:pt idx="18">
                  <c:v>68.900000000000006</c:v>
                </c:pt>
                <c:pt idx="19">
                  <c:v>70.900000000000006</c:v>
                </c:pt>
              </c:numCache>
            </c:numRef>
          </c:val>
          <c:extLst>
            <c:ext xmlns:c16="http://schemas.microsoft.com/office/drawing/2014/chart" uri="{C3380CC4-5D6E-409C-BE32-E72D297353CC}">
              <c16:uniqueId val="{00000030-7E80-450D-9DBB-740764E183DE}"/>
            </c:ext>
          </c:extLst>
        </c:ser>
        <c:ser>
          <c:idx val="5"/>
          <c:order val="5"/>
          <c:tx>
            <c:strRef>
              <c:f>'[2025年メディア定点_東京-1.xlsx]Q2地区別時系列'!$I$40</c:f>
              <c:strCache>
                <c:ptCount val="1"/>
                <c:pt idx="0">
                  <c:v>タブレット端末</c:v>
                </c:pt>
              </c:strCache>
            </c:strRef>
          </c:tx>
          <c:spPr>
            <a:solidFill>
              <a:srgbClr val="FFC000"/>
            </a:solidFill>
            <a:ln w="12700">
              <a:noFill/>
              <a:prstDash val="solid"/>
            </a:ln>
          </c:spPr>
          <c:invertIfNegative val="0"/>
          <c:dLbls>
            <c:numFmt formatCode="0.0_);[Red]\(0.0\)" sourceLinked="0"/>
            <c:spPr>
              <a:noFill/>
              <a:ln w="25400">
                <a:noFill/>
              </a:ln>
            </c:spPr>
            <c:txPr>
              <a:bodyPr wrap="square" lIns="38100" tIns="19050" rIns="38100" bIns="19050" anchor="ctr">
                <a:spAutoFit/>
              </a:bodyPr>
              <a:lstStyle/>
              <a:p>
                <a:pPr>
                  <a:defRPr lang="ja-JP"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'[2025年メディア定点_東京-1.xlsx]Q2地区別時系列'!$I$41:$I$60</c:f>
              <c:numCache>
                <c:formatCode>General</c:formatCode>
                <c:ptCount val="20"/>
                <c:pt idx="8" formatCode="[=0]&quot;-&quot;;[&lt;&gt;0]0.0;General">
                  <c:v>18.18</c:v>
                </c:pt>
                <c:pt idx="9" formatCode="[=0]&quot;-&quot;;[&lt;&gt;0]0.0;General">
                  <c:v>20.62</c:v>
                </c:pt>
                <c:pt idx="10" formatCode="[=0]&quot;-&quot;;[&lt;&gt;0]0.0;General">
                  <c:v>24.87</c:v>
                </c:pt>
                <c:pt idx="11" formatCode="[=0]&quot;-&quot;;[&lt;&gt;0]0.0;General">
                  <c:v>25</c:v>
                </c:pt>
                <c:pt idx="12" formatCode="[=0]&quot;-&quot;;[&lt;&gt;0]0.0;General">
                  <c:v>29.9</c:v>
                </c:pt>
                <c:pt idx="13" formatCode="[=0]&quot;-&quot;;[&lt;&gt;0]0.0;General">
                  <c:v>28.8</c:v>
                </c:pt>
                <c:pt idx="14" formatCode="[=0]&quot;-&quot;;[&lt;&gt;0]0.0;General">
                  <c:v>26.4</c:v>
                </c:pt>
                <c:pt idx="15" formatCode="[=0]&quot;-&quot;;[&lt;&gt;0]0.0;General">
                  <c:v>36.1</c:v>
                </c:pt>
                <c:pt idx="16" formatCode="[=0]&quot;-&quot;;[&lt;&gt;0]0.0;General">
                  <c:v>36.299999999999997</c:v>
                </c:pt>
                <c:pt idx="17" formatCode="[=0]&quot;-&quot;;[&lt;&gt;0]0.0;General">
                  <c:v>35.5</c:v>
                </c:pt>
                <c:pt idx="18" formatCode="[=0]&quot;-&quot;;[&lt;&gt;0]0.0;General">
                  <c:v>37.9</c:v>
                </c:pt>
                <c:pt idx="19" formatCode="[=0]&quot;-&quot;;[&lt;&gt;0]0.0;General">
                  <c:v>38</c:v>
                </c:pt>
              </c:numCache>
            </c:numRef>
          </c:val>
          <c:extLst>
            <c:ext xmlns:c16="http://schemas.microsoft.com/office/drawing/2014/chart" uri="{C3380CC4-5D6E-409C-BE32-E72D297353CC}">
              <c16:uniqueId val="{00000031-7E80-450D-9DBB-740764E183DE}"/>
            </c:ext>
          </c:extLst>
        </c:ser>
        <c:ser>
          <c:idx val="6"/>
          <c:order val="6"/>
          <c:tx>
            <c:strRef>
              <c:f>'[2025年メディア定点_東京-1.xlsx]Q2地区別時系列'!$J$40</c:f>
              <c:strCache>
                <c:ptCount val="1"/>
                <c:pt idx="0">
                  <c:v>携帯／スマホ</c:v>
                </c:pt>
              </c:strCache>
            </c:strRef>
          </c:tx>
          <c:spPr>
            <a:solidFill>
              <a:srgbClr val="FF0000"/>
            </a:solidFill>
            <a:ln>
              <a:noFill/>
            </a:ln>
          </c:spPr>
          <c:invertIfNegative val="0"/>
          <c:dLbls>
            <c:numFmt formatCode="[=0]&quot;-&quot;;[&lt;&gt;0]0.0;General" sourceLinked="0"/>
            <c:spPr>
              <a:noFill/>
              <a:ln>
                <a:noFill/>
              </a:ln>
              <a:effectLst/>
            </c:spPr>
            <c:txPr>
              <a:bodyPr wrap="square" lIns="38100" tIns="19050" rIns="38100" bIns="19050" anchor="ctr">
                <a:spAutoFit/>
              </a:bodyPr>
              <a:lstStyle/>
              <a:p>
                <a:pPr>
                  <a:defRPr lang="ja-JP"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'[2025年メディア定点_東京-1.xlsx]Q2地区別時系列'!$C$41:$C$60</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'[2025年メディア定点_東京-1.xlsx]Q2地区別時系列'!$J$41:$J$60</c:f>
              <c:numCache>
                <c:formatCode>[=0]"-";[&lt;&gt;0]0.0;General</c:formatCode>
                <c:ptCount val="20"/>
                <c:pt idx="0">
                  <c:v>10.95</c:v>
                </c:pt>
                <c:pt idx="1">
                  <c:v>14.12</c:v>
                </c:pt>
                <c:pt idx="2">
                  <c:v>17.670000000000002</c:v>
                </c:pt>
                <c:pt idx="3">
                  <c:v>18.07</c:v>
                </c:pt>
                <c:pt idx="4">
                  <c:v>25.23</c:v>
                </c:pt>
                <c:pt idx="5">
                  <c:v>32.04</c:v>
                </c:pt>
                <c:pt idx="6">
                  <c:v>40.380000000000003</c:v>
                </c:pt>
                <c:pt idx="7">
                  <c:v>50.56</c:v>
                </c:pt>
                <c:pt idx="8">
                  <c:v>73.959999999999994</c:v>
                </c:pt>
                <c:pt idx="9">
                  <c:v>80.260000000000005</c:v>
                </c:pt>
                <c:pt idx="10">
                  <c:v>90.65</c:v>
                </c:pt>
                <c:pt idx="11">
                  <c:v>90.2</c:v>
                </c:pt>
                <c:pt idx="12">
                  <c:v>103.1</c:v>
                </c:pt>
                <c:pt idx="13">
                  <c:v>117.6</c:v>
                </c:pt>
                <c:pt idx="14">
                  <c:v>121.2</c:v>
                </c:pt>
                <c:pt idx="15">
                  <c:v>139.19999999999999</c:v>
                </c:pt>
                <c:pt idx="16">
                  <c:v>146.9</c:v>
                </c:pt>
                <c:pt idx="17">
                  <c:v>151.6</c:v>
                </c:pt>
                <c:pt idx="18">
                  <c:v>161.69999999999999</c:v>
                </c:pt>
                <c:pt idx="19">
                  <c:v>165.1</c:v>
                </c:pt>
              </c:numCache>
            </c:numRef>
          </c:val>
          <c:extLst>
            <c:ext xmlns:c16="http://schemas.microsoft.com/office/drawing/2014/chart" uri="{C3380CC4-5D6E-409C-BE32-E72D297353CC}">
              <c16:uniqueId val="{00000032-7E80-450D-9DBB-740764E183DE}"/>
            </c:ext>
          </c:extLst>
        </c:ser>
        <c:ser>
          <c:idx val="7"/>
          <c:order val="7"/>
          <c:tx>
            <c:strRef>
              <c:f>'[2025年メディア定点_東京-1.xlsx]Q2地区別時系列'!$L$39</c:f>
              <c:strCache>
                <c:ptCount val="1"/>
              </c:strCache>
            </c:strRef>
          </c:tx>
          <c:spPr>
            <a:noFill/>
          </c:spPr>
          <c:invertIfNegative val="0"/>
          <c:dLbls>
            <c:dLbl>
              <c:idx val="0"/>
              <c:layout>
                <c:manualLayout>
                  <c:x val="-0.1513765504268746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E80-450D-9DBB-740764E183DE}"/>
                </c:ext>
              </c:extLst>
            </c:dLbl>
            <c:dLbl>
              <c:idx val="1"/>
              <c:layout>
                <c:manualLayout>
                  <c:x val="-0.1558009664330523"/>
                  <c:y val="1.38063941077386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E80-450D-9DBB-740764E183DE}"/>
                </c:ext>
              </c:extLst>
            </c:dLbl>
            <c:dLbl>
              <c:idx val="2"/>
              <c:layout>
                <c:manualLayout>
                  <c:x val="-0.1493463389959030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E80-450D-9DBB-740764E183DE}"/>
                </c:ext>
              </c:extLst>
            </c:dLbl>
            <c:numFmt formatCode="[=0]&quot;-&quot;;[&lt;&gt;0]0.0;General" sourceLinked="0"/>
            <c:spPr>
              <a:noFill/>
              <a:ln>
                <a:noFill/>
              </a:ln>
              <a:effectLst/>
            </c:spPr>
            <c:txPr>
              <a:bodyPr wrap="square" lIns="38100" tIns="19050" rIns="38100" bIns="19050" anchor="ctr">
                <a:spAutoFit/>
              </a:bodyPr>
              <a:lstStyle/>
              <a:p>
                <a:pPr>
                  <a:defRPr lang="ja-JP" b="1">
                    <a:solidFill>
                      <a:srgbClr val="FF0000"/>
                    </a:solidFill>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'[2025年メディア定点_東京-1.xlsx]Q2地区別時系列'!$L$41:$L$60</c:f>
              <c:numCache>
                <c:formatCode>[=0]"-";[&lt;&gt;0]0.0;General</c:formatCode>
                <c:ptCount val="20"/>
                <c:pt idx="0">
                  <c:v>335.2</c:v>
                </c:pt>
                <c:pt idx="1">
                  <c:v>324.89</c:v>
                </c:pt>
                <c:pt idx="2">
                  <c:v>319.29000000000002</c:v>
                </c:pt>
                <c:pt idx="3">
                  <c:v>323.87999999999994</c:v>
                </c:pt>
                <c:pt idx="4">
                  <c:v>347.94000000000005</c:v>
                </c:pt>
                <c:pt idx="5">
                  <c:v>349.99</c:v>
                </c:pt>
                <c:pt idx="6">
                  <c:v>351.4</c:v>
                </c:pt>
                <c:pt idx="7">
                  <c:v>353.05</c:v>
                </c:pt>
                <c:pt idx="8">
                  <c:v>385.56999999999994</c:v>
                </c:pt>
                <c:pt idx="9">
                  <c:v>383.68</c:v>
                </c:pt>
                <c:pt idx="10">
                  <c:v>393.76</c:v>
                </c:pt>
                <c:pt idx="11">
                  <c:v>378</c:v>
                </c:pt>
                <c:pt idx="12">
                  <c:v>396</c:v>
                </c:pt>
                <c:pt idx="13">
                  <c:v>411.6</c:v>
                </c:pt>
                <c:pt idx="14">
                  <c:v>411.7</c:v>
                </c:pt>
                <c:pt idx="15">
                  <c:v>450.90000000000003</c:v>
                </c:pt>
                <c:pt idx="16">
                  <c:v>445.5</c:v>
                </c:pt>
                <c:pt idx="17">
                  <c:v>443.5</c:v>
                </c:pt>
                <c:pt idx="18">
                  <c:v>432.7</c:v>
                </c:pt>
                <c:pt idx="19">
                  <c:v>440</c:v>
                </c:pt>
              </c:numCache>
            </c:numRef>
          </c:val>
          <c:extLst>
            <c:ext xmlns:c16="http://schemas.microsoft.com/office/drawing/2014/chart" uri="{C3380CC4-5D6E-409C-BE32-E72D297353CC}">
              <c16:uniqueId val="{00000033-7E80-450D-9DBB-740764E183DE}"/>
            </c:ext>
          </c:extLst>
        </c:ser>
        <c:dLbls>
          <c:showLegendKey val="0"/>
          <c:showVal val="0"/>
          <c:showCatName val="0"/>
          <c:showSerName val="0"/>
          <c:showPercent val="0"/>
          <c:showBubbleSize val="0"/>
        </c:dLbls>
        <c:gapWidth val="50"/>
        <c:overlap val="100"/>
        <c:axId val="-591921200"/>
        <c:axId val="-591923376"/>
      </c:barChart>
      <c:catAx>
        <c:axId val="-591921200"/>
        <c:scaling>
          <c:orientation val="maxMin"/>
        </c:scaling>
        <c:delete val="0"/>
        <c:axPos val="l"/>
        <c:numFmt formatCode="General" sourceLinked="0"/>
        <c:majorTickMark val="in"/>
        <c:minorTickMark val="none"/>
        <c:tickLblPos val="nextTo"/>
        <c:spPr>
          <a:ln w="3175">
            <a:solidFill>
              <a:srgbClr val="000000"/>
            </a:solidFill>
            <a:prstDash val="solid"/>
          </a:ln>
        </c:spPr>
        <c:txPr>
          <a:bodyPr rot="0" vert="horz"/>
          <a:lstStyle/>
          <a:p>
            <a:pPr>
              <a:defRPr lang="ja-JP" sz="1200"/>
            </a:pPr>
            <a:endParaRPr lang="ja-JP"/>
          </a:p>
        </c:txPr>
        <c:crossAx val="-591923376"/>
        <c:crosses val="autoZero"/>
        <c:auto val="1"/>
        <c:lblAlgn val="ctr"/>
        <c:lblOffset val="100"/>
        <c:tickLblSkip val="1"/>
        <c:tickMarkSkip val="1"/>
        <c:noMultiLvlLbl val="0"/>
      </c:catAx>
      <c:valAx>
        <c:axId val="-591923376"/>
        <c:scaling>
          <c:orientation val="minMax"/>
          <c:max val="600"/>
          <c:min val="0"/>
        </c:scaling>
        <c:delete val="0"/>
        <c:axPos val="t"/>
        <c:majorGridlines>
          <c:spPr>
            <a:ln w="3175">
              <a:solidFill>
                <a:srgbClr val="000000"/>
              </a:solidFill>
              <a:prstDash val="solid"/>
            </a:ln>
          </c:spPr>
        </c:majorGridlines>
        <c:numFmt formatCode="#,##0&quot;分&quot;" sourceLinked="0"/>
        <c:majorTickMark val="in"/>
        <c:minorTickMark val="none"/>
        <c:tickLblPos val="nextTo"/>
        <c:spPr>
          <a:ln w="3175">
            <a:solidFill>
              <a:srgbClr val="000000"/>
            </a:solidFill>
            <a:prstDash val="solid"/>
          </a:ln>
        </c:spPr>
        <c:txPr>
          <a:bodyPr rot="0" vert="horz"/>
          <a:lstStyle/>
          <a:p>
            <a:pPr>
              <a:defRPr lang="ja-JP"/>
            </a:pPr>
            <a:endParaRPr lang="ja-JP"/>
          </a:p>
        </c:txPr>
        <c:crossAx val="-591921200"/>
        <c:crosses val="autoZero"/>
        <c:crossBetween val="between"/>
        <c:majorUnit val="100"/>
      </c:valAx>
      <c:spPr>
        <a:noFill/>
        <a:ln w="12700">
          <a:solidFill>
            <a:srgbClr val="808080"/>
          </a:solidFill>
          <a:prstDash val="solid"/>
        </a:ln>
      </c:spPr>
    </c:plotArea>
    <c:legend>
      <c:legendPos val="r"/>
      <c:layout>
        <c:manualLayout>
          <c:xMode val="edge"/>
          <c:yMode val="edge"/>
          <c:x val="0.14720819151891279"/>
          <c:y val="0.90829824316084007"/>
          <c:w val="0.69298799911801545"/>
          <c:h val="3.6578591655146125E-2"/>
        </c:manualLayout>
      </c:layout>
      <c:overlay val="0"/>
      <c:spPr>
        <a:solidFill>
          <a:srgbClr val="FFFFFF"/>
        </a:solidFill>
        <a:ln w="3175">
          <a:solidFill>
            <a:srgbClr val="000000"/>
          </a:solidFill>
          <a:prstDash val="solid"/>
        </a:ln>
      </c:spPr>
      <c:txPr>
        <a:bodyPr/>
        <a:lstStyle/>
        <a:p>
          <a:pPr>
            <a:defRPr lang="ja-JP" sz="1270"/>
          </a:pPr>
          <a:endParaRPr lang="ja-JP"/>
        </a:p>
      </c:txPr>
    </c:legend>
    <c:plotVisOnly val="1"/>
    <c:dispBlanksAs val="gap"/>
    <c:showDLblsOverMax val="0"/>
  </c:chart>
  <c:spPr>
    <a:noFill/>
    <a:ln w="9525">
      <a:noFill/>
    </a:ln>
  </c:spPr>
  <c:txPr>
    <a:bodyPr/>
    <a:lstStyle/>
    <a:p>
      <a:pPr>
        <a:defRPr sz="1425"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5638676745821E-2"/>
          <c:y val="3.8554317210941561E-2"/>
          <c:w val="0.8917525066842521"/>
          <c:h val="0.90549145906721029"/>
        </c:manualLayout>
      </c:layout>
      <c:lineChart>
        <c:grouping val="standard"/>
        <c:varyColors val="0"/>
        <c:ser>
          <c:idx val="3"/>
          <c:order val="0"/>
          <c:tx>
            <c:strRef>
              <c:f>Sheet1!$A$2</c:f>
              <c:strCache>
                <c:ptCount val="1"/>
                <c:pt idx="0">
                  <c:v>定額制動画配信サービス</c:v>
                </c:pt>
              </c:strCache>
            </c:strRef>
          </c:tx>
          <c:spPr>
            <a:ln w="19050" cap="rnd">
              <a:solidFill>
                <a:srgbClr val="FFC000"/>
              </a:solidFill>
              <a:round/>
            </a:ln>
            <a:effectLst/>
          </c:spPr>
          <c:marker>
            <c:symbol val="circle"/>
            <c:size val="5"/>
            <c:spPr>
              <a:solidFill>
                <a:srgbClr val="FFC000"/>
              </a:solidFill>
              <a:ln w="19050">
                <a:solidFill>
                  <a:srgbClr val="FFC000"/>
                </a:solidFill>
              </a:ln>
              <a:effectLst/>
            </c:spPr>
          </c:marker>
          <c:dLbls>
            <c:dLbl>
              <c:idx val="0"/>
              <c:layout>
                <c:manualLayout>
                  <c:x val="-1.65603185315122E-2"/>
                  <c:y val="-6.8832576800686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CD-47CF-9619-0E44D9A8E734}"/>
                </c:ext>
              </c:extLst>
            </c:dLbl>
            <c:dLbl>
              <c:idx val="1"/>
              <c:delete val="1"/>
              <c:extLst>
                <c:ext xmlns:c15="http://schemas.microsoft.com/office/drawing/2012/chart" uri="{CE6537A1-D6FC-4f65-9D91-7224C49458BB}"/>
                <c:ext xmlns:c16="http://schemas.microsoft.com/office/drawing/2014/chart" uri="{C3380CC4-5D6E-409C-BE32-E72D297353CC}">
                  <c16:uniqueId val="{00000004-719D-4AAA-A2C7-95D71462036B}"/>
                </c:ext>
              </c:extLst>
            </c:dLbl>
            <c:dLbl>
              <c:idx val="2"/>
              <c:delete val="1"/>
              <c:extLst>
                <c:ext xmlns:c15="http://schemas.microsoft.com/office/drawing/2012/chart" uri="{CE6537A1-D6FC-4f65-9D91-7224C49458BB}"/>
                <c:ext xmlns:c16="http://schemas.microsoft.com/office/drawing/2014/chart" uri="{C3380CC4-5D6E-409C-BE32-E72D297353CC}">
                  <c16:uniqueId val="{00000009-719D-4AAA-A2C7-95D71462036B}"/>
                </c:ext>
              </c:extLst>
            </c:dLbl>
            <c:dLbl>
              <c:idx val="3"/>
              <c:delete val="1"/>
              <c:extLst>
                <c:ext xmlns:c15="http://schemas.microsoft.com/office/drawing/2012/chart" uri="{CE6537A1-D6FC-4f65-9D91-7224C49458BB}"/>
                <c:ext xmlns:c16="http://schemas.microsoft.com/office/drawing/2014/chart" uri="{C3380CC4-5D6E-409C-BE32-E72D297353CC}">
                  <c16:uniqueId val="{0000000D-719D-4AAA-A2C7-95D71462036B}"/>
                </c:ext>
              </c:extLst>
            </c:dLbl>
            <c:dLbl>
              <c:idx val="4"/>
              <c:layout>
                <c:manualLayout>
                  <c:x val="-3.3147391037262081E-2"/>
                  <c:y val="-2.6443013375043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9D-4AAA-A2C7-95D71462036B}"/>
                </c:ext>
              </c:extLst>
            </c:dLbl>
            <c:dLbl>
              <c:idx val="9"/>
              <c:layout>
                <c:manualLayout>
                  <c:x val="-3.220904088421063E-2"/>
                  <c:y val="-2.4424462735727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19D-4AAA-A2C7-95D71462036B}"/>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C000"/>
                      </a:solidFill>
                      <a:round/>
                    </a:ln>
                    <a:effectLst/>
                  </c:spPr>
                </c15:leaderLines>
              </c:ext>
            </c:extLst>
          </c:dLbls>
          <c:cat>
            <c:strRef>
              <c:f>Sheet1!$B$1:$K$1</c:f>
              <c:strCache>
                <c:ptCount val="10"/>
                <c:pt idx="0">
                  <c:v>2016年</c:v>
                </c:pt>
                <c:pt idx="1">
                  <c:v>2017年</c:v>
                </c:pt>
                <c:pt idx="2">
                  <c:v>2018年</c:v>
                </c:pt>
                <c:pt idx="3">
                  <c:v>2019年</c:v>
                </c:pt>
                <c:pt idx="4">
                  <c:v>2020年</c:v>
                </c:pt>
                <c:pt idx="5">
                  <c:v>2021年</c:v>
                </c:pt>
                <c:pt idx="6">
                  <c:v>2022年</c:v>
                </c:pt>
                <c:pt idx="7">
                  <c:v>2023年</c:v>
                </c:pt>
                <c:pt idx="8">
                  <c:v>2024年</c:v>
                </c:pt>
                <c:pt idx="9">
                  <c:v>2025年</c:v>
                </c:pt>
              </c:strCache>
            </c:strRef>
          </c:cat>
          <c:val>
            <c:numRef>
              <c:f>Sheet1!$B$2:$K$2</c:f>
              <c:numCache>
                <c:formatCode>0.0</c:formatCode>
                <c:ptCount val="10"/>
                <c:pt idx="0">
                  <c:v>9.3000000000000007</c:v>
                </c:pt>
                <c:pt idx="1">
                  <c:v>15.3</c:v>
                </c:pt>
                <c:pt idx="2">
                  <c:v>22.7</c:v>
                </c:pt>
                <c:pt idx="3">
                  <c:v>27.8</c:v>
                </c:pt>
                <c:pt idx="4">
                  <c:v>36.9</c:v>
                </c:pt>
                <c:pt idx="5">
                  <c:v>46.6</c:v>
                </c:pt>
                <c:pt idx="6">
                  <c:v>47.5</c:v>
                </c:pt>
                <c:pt idx="7">
                  <c:v>54.6</c:v>
                </c:pt>
                <c:pt idx="8">
                  <c:v>64.5</c:v>
                </c:pt>
                <c:pt idx="9">
                  <c:v>64.3</c:v>
                </c:pt>
              </c:numCache>
            </c:numRef>
          </c:val>
          <c:smooth val="0"/>
          <c:extLst>
            <c:ext xmlns:c16="http://schemas.microsoft.com/office/drawing/2014/chart" uri="{C3380CC4-5D6E-409C-BE32-E72D297353CC}">
              <c16:uniqueId val="{00000003-03CD-47CF-9619-0E44D9A8E734}"/>
            </c:ext>
          </c:extLst>
        </c:ser>
        <c:ser>
          <c:idx val="1"/>
          <c:order val="1"/>
          <c:tx>
            <c:strRef>
              <c:f>Sheet1!$A$3</c:f>
              <c:strCache>
                <c:ptCount val="1"/>
                <c:pt idx="0">
                  <c:v>TVer</c:v>
                </c:pt>
              </c:strCache>
            </c:strRef>
          </c:tx>
          <c:spPr>
            <a:ln w="19050" cap="rnd">
              <a:solidFill>
                <a:srgbClr val="406FC2"/>
              </a:solidFill>
              <a:round/>
            </a:ln>
            <a:effectLst/>
          </c:spPr>
          <c:marker>
            <c:symbol val="circle"/>
            <c:size val="5"/>
            <c:spPr>
              <a:solidFill>
                <a:srgbClr val="406FC2"/>
              </a:solidFill>
              <a:ln w="19050">
                <a:solidFill>
                  <a:srgbClr val="406FC2"/>
                </a:solidFill>
              </a:ln>
              <a:effectLst/>
            </c:spPr>
          </c:marker>
          <c:dLbls>
            <c:dLbl>
              <c:idx val="0"/>
              <c:layout>
                <c:manualLayout>
                  <c:x val="-2.7608796341309208E-2"/>
                  <c:y val="1.796510068991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C7-40C0-9355-FB757D0D3D74}"/>
                </c:ext>
              </c:extLst>
            </c:dLbl>
            <c:dLbl>
              <c:idx val="1"/>
              <c:delete val="1"/>
              <c:extLst>
                <c:ext xmlns:c15="http://schemas.microsoft.com/office/drawing/2012/chart" uri="{CE6537A1-D6FC-4f65-9D91-7224C49458BB}"/>
                <c:ext xmlns:c16="http://schemas.microsoft.com/office/drawing/2014/chart" uri="{C3380CC4-5D6E-409C-BE32-E72D297353CC}">
                  <c16:uniqueId val="{00000002-719D-4AAA-A2C7-95D71462036B}"/>
                </c:ext>
              </c:extLst>
            </c:dLbl>
            <c:dLbl>
              <c:idx val="2"/>
              <c:delete val="1"/>
              <c:extLst>
                <c:ext xmlns:c15="http://schemas.microsoft.com/office/drawing/2012/chart" uri="{CE6537A1-D6FC-4f65-9D91-7224C49458BB}"/>
                <c:ext xmlns:c16="http://schemas.microsoft.com/office/drawing/2014/chart" uri="{C3380CC4-5D6E-409C-BE32-E72D297353CC}">
                  <c16:uniqueId val="{00000008-719D-4AAA-A2C7-95D71462036B}"/>
                </c:ext>
              </c:extLst>
            </c:dLbl>
            <c:dLbl>
              <c:idx val="3"/>
              <c:delete val="1"/>
              <c:extLst>
                <c:ext xmlns:c15="http://schemas.microsoft.com/office/drawing/2012/chart" uri="{CE6537A1-D6FC-4f65-9D91-7224C49458BB}"/>
                <c:ext xmlns:c16="http://schemas.microsoft.com/office/drawing/2014/chart" uri="{C3380CC4-5D6E-409C-BE32-E72D297353CC}">
                  <c16:uniqueId val="{0000000C-719D-4AAA-A2C7-95D71462036B}"/>
                </c:ext>
              </c:extLst>
            </c:dLbl>
            <c:dLbl>
              <c:idx val="4"/>
              <c:layout>
                <c:manualLayout>
                  <c:x val="-1.563463102289063E-2"/>
                  <c:y val="3.6132056443761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19D-4AAA-A2C7-95D71462036B}"/>
                </c:ext>
              </c:extLst>
            </c:dLbl>
            <c:dLbl>
              <c:idx val="5"/>
              <c:layout>
                <c:manualLayout>
                  <c:x val="-3.3866485661892667E-2"/>
                  <c:y val="-2.8461564014360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9D-4AAA-A2C7-95D71462036B}"/>
                </c:ext>
              </c:extLst>
            </c:dLbl>
            <c:dLbl>
              <c:idx val="6"/>
              <c:layout>
                <c:manualLayout>
                  <c:x val="-3.2209044331074417E-2"/>
                  <c:y val="-2.846156401436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19D-4AAA-A2C7-95D71462036B}"/>
                </c:ext>
              </c:extLst>
            </c:dLbl>
            <c:dLbl>
              <c:idx val="9"/>
              <c:layout>
                <c:manualLayout>
                  <c:x val="-3.3907073398419009E-2"/>
                  <c:y val="-1.4331709539145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C7-40C0-9355-FB757D0D3D74}"/>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06FC2"/>
                      </a:solidFill>
                      <a:round/>
                    </a:ln>
                    <a:effectLst/>
                  </c:spPr>
                </c15:leaderLines>
              </c:ext>
            </c:extLst>
          </c:dLbls>
          <c:cat>
            <c:strRef>
              <c:f>Sheet1!$B$1:$K$1</c:f>
              <c:strCache>
                <c:ptCount val="10"/>
                <c:pt idx="0">
                  <c:v>2016年</c:v>
                </c:pt>
                <c:pt idx="1">
                  <c:v>2017年</c:v>
                </c:pt>
                <c:pt idx="2">
                  <c:v>2018年</c:v>
                </c:pt>
                <c:pt idx="3">
                  <c:v>2019年</c:v>
                </c:pt>
                <c:pt idx="4">
                  <c:v>2020年</c:v>
                </c:pt>
                <c:pt idx="5">
                  <c:v>2021年</c:v>
                </c:pt>
                <c:pt idx="6">
                  <c:v>2022年</c:v>
                </c:pt>
                <c:pt idx="7">
                  <c:v>2023年</c:v>
                </c:pt>
                <c:pt idx="8">
                  <c:v>2024年</c:v>
                </c:pt>
                <c:pt idx="9">
                  <c:v>2025年</c:v>
                </c:pt>
              </c:strCache>
            </c:strRef>
          </c:cat>
          <c:val>
            <c:numRef>
              <c:f>Sheet1!$B$3:$K$3</c:f>
              <c:numCache>
                <c:formatCode>0.0</c:formatCode>
                <c:ptCount val="10"/>
                <c:pt idx="0">
                  <c:v>3.8</c:v>
                </c:pt>
                <c:pt idx="1">
                  <c:v>13.7</c:v>
                </c:pt>
                <c:pt idx="2">
                  <c:v>15.4</c:v>
                </c:pt>
                <c:pt idx="3">
                  <c:v>18.8</c:v>
                </c:pt>
                <c:pt idx="4">
                  <c:v>19.8</c:v>
                </c:pt>
                <c:pt idx="5">
                  <c:v>27.5</c:v>
                </c:pt>
                <c:pt idx="6">
                  <c:v>32</c:v>
                </c:pt>
                <c:pt idx="7">
                  <c:v>39.5</c:v>
                </c:pt>
                <c:pt idx="8">
                  <c:v>53.8</c:v>
                </c:pt>
                <c:pt idx="9">
                  <c:v>59.7</c:v>
                </c:pt>
              </c:numCache>
            </c:numRef>
          </c:val>
          <c:smooth val="0"/>
          <c:extLst>
            <c:ext xmlns:c16="http://schemas.microsoft.com/office/drawing/2014/chart" uri="{C3380CC4-5D6E-409C-BE32-E72D297353CC}">
              <c16:uniqueId val="{00000007-03CD-47CF-9619-0E44D9A8E734}"/>
            </c:ext>
          </c:extLst>
        </c:ser>
        <c:ser>
          <c:idx val="0"/>
          <c:order val="2"/>
          <c:tx>
            <c:strRef>
              <c:f>Sheet1!$A$4</c:f>
              <c:strCache>
                <c:ptCount val="1"/>
                <c:pt idx="0">
                  <c:v>ABEMA</c:v>
                </c:pt>
              </c:strCache>
            </c:strRef>
          </c:tx>
          <c:spPr>
            <a:ln w="19050" cap="rnd">
              <a:solidFill>
                <a:srgbClr val="A2A2A2"/>
              </a:solidFill>
              <a:round/>
            </a:ln>
            <a:effectLst/>
          </c:spPr>
          <c:marker>
            <c:symbol val="circle"/>
            <c:size val="5"/>
            <c:spPr>
              <a:solidFill>
                <a:srgbClr val="A2A2A2"/>
              </a:solidFill>
              <a:ln w="19050">
                <a:solidFill>
                  <a:srgbClr val="A2A2A2"/>
                </a:solidFill>
              </a:ln>
              <a:effectLst/>
            </c:spPr>
          </c:marker>
          <c:dLbls>
            <c:dLbl>
              <c:idx val="1"/>
              <c:layout>
                <c:manualLayout>
                  <c:x val="-2.226439634616403E-2"/>
                  <c:y val="4.0169157722394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9D-4AAA-A2C7-95D71462036B}"/>
                </c:ext>
              </c:extLst>
            </c:dLbl>
            <c:dLbl>
              <c:idx val="2"/>
              <c:delete val="1"/>
              <c:extLst>
                <c:ext xmlns:c15="http://schemas.microsoft.com/office/drawing/2012/chart" uri="{CE6537A1-D6FC-4f65-9D91-7224C49458BB}"/>
                <c:ext xmlns:c16="http://schemas.microsoft.com/office/drawing/2014/chart" uri="{C3380CC4-5D6E-409C-BE32-E72D297353CC}">
                  <c16:uniqueId val="{00000007-719D-4AAA-A2C7-95D71462036B}"/>
                </c:ext>
              </c:extLst>
            </c:dLbl>
            <c:dLbl>
              <c:idx val="3"/>
              <c:delete val="1"/>
              <c:extLst>
                <c:ext xmlns:c15="http://schemas.microsoft.com/office/drawing/2012/chart" uri="{CE6537A1-D6FC-4f65-9D91-7224C49458BB}"/>
                <c:ext xmlns:c16="http://schemas.microsoft.com/office/drawing/2014/chart" uri="{C3380CC4-5D6E-409C-BE32-E72D297353CC}">
                  <c16:uniqueId val="{0000000B-719D-4AAA-A2C7-95D71462036B}"/>
                </c:ext>
              </c:extLst>
            </c:dLbl>
            <c:dLbl>
              <c:idx val="4"/>
              <c:layout>
                <c:manualLayout>
                  <c:x val="-3.2209040884210685E-2"/>
                  <c:y val="-2.4424462735727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9D-4AAA-A2C7-95D71462036B}"/>
                </c:ext>
              </c:extLst>
            </c:dLbl>
            <c:dLbl>
              <c:idx val="5"/>
              <c:layout>
                <c:manualLayout>
                  <c:x val="-1.4446363045165937E-2"/>
                  <c:y val="-1.8368810817778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19D-4AAA-A2C7-95D71462036B}"/>
                </c:ext>
              </c:extLst>
            </c:dLbl>
            <c:dLbl>
              <c:idx val="6"/>
              <c:layout>
                <c:manualLayout>
                  <c:x val="-3.2209044331074417E-2"/>
                  <c:y val="-2.240591209641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19D-4AAA-A2C7-95D71462036B}"/>
                </c:ext>
              </c:extLst>
            </c:dLbl>
            <c:dLbl>
              <c:idx val="7"/>
              <c:layout>
                <c:manualLayout>
                  <c:x val="-2.23049840826904E-2"/>
                  <c:y val="-2.4424462735727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C7-40C0-9355-FB757D0D3D74}"/>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2016年</c:v>
                </c:pt>
                <c:pt idx="1">
                  <c:v>2017年</c:v>
                </c:pt>
                <c:pt idx="2">
                  <c:v>2018年</c:v>
                </c:pt>
                <c:pt idx="3">
                  <c:v>2019年</c:v>
                </c:pt>
                <c:pt idx="4">
                  <c:v>2020年</c:v>
                </c:pt>
                <c:pt idx="5">
                  <c:v>2021年</c:v>
                </c:pt>
                <c:pt idx="6">
                  <c:v>2022年</c:v>
                </c:pt>
                <c:pt idx="7">
                  <c:v>2023年</c:v>
                </c:pt>
                <c:pt idx="8">
                  <c:v>2024年</c:v>
                </c:pt>
                <c:pt idx="9">
                  <c:v>2025年</c:v>
                </c:pt>
              </c:strCache>
            </c:strRef>
          </c:cat>
          <c:val>
            <c:numRef>
              <c:f>Sheet1!$B$4:$K$4</c:f>
              <c:numCache>
                <c:formatCode>0.0</c:formatCode>
                <c:ptCount val="10"/>
                <c:pt idx="1">
                  <c:v>14</c:v>
                </c:pt>
                <c:pt idx="2">
                  <c:v>19.7</c:v>
                </c:pt>
                <c:pt idx="3">
                  <c:v>19.8</c:v>
                </c:pt>
                <c:pt idx="4">
                  <c:v>23</c:v>
                </c:pt>
                <c:pt idx="5">
                  <c:v>24</c:v>
                </c:pt>
                <c:pt idx="6">
                  <c:v>26.6</c:v>
                </c:pt>
                <c:pt idx="7">
                  <c:v>34.4</c:v>
                </c:pt>
                <c:pt idx="8">
                  <c:v>39.200000000000003</c:v>
                </c:pt>
                <c:pt idx="9">
                  <c:v>38.799999999999997</c:v>
                </c:pt>
              </c:numCache>
            </c:numRef>
          </c:val>
          <c:smooth val="0"/>
          <c:extLst>
            <c:ext xmlns:c16="http://schemas.microsoft.com/office/drawing/2014/chart" uri="{C3380CC4-5D6E-409C-BE32-E72D297353CC}">
              <c16:uniqueId val="{0000000E-03CD-47CF-9619-0E44D9A8E734}"/>
            </c:ext>
          </c:extLst>
        </c:ser>
        <c:ser>
          <c:idx val="2"/>
          <c:order val="3"/>
          <c:tx>
            <c:strRef>
              <c:f>Sheet1!$A$5</c:f>
              <c:strCache>
                <c:ptCount val="1"/>
                <c:pt idx="0">
                  <c:v>テレビ局の見逃しサービス（無料）</c:v>
                </c:pt>
              </c:strCache>
            </c:strRef>
          </c:tx>
          <c:spPr>
            <a:ln w="19050" cap="rnd">
              <a:solidFill>
                <a:srgbClr val="EF8A45"/>
              </a:solidFill>
              <a:round/>
            </a:ln>
            <a:effectLst/>
          </c:spPr>
          <c:marker>
            <c:symbol val="circle"/>
            <c:size val="5"/>
            <c:spPr>
              <a:solidFill>
                <a:srgbClr val="EF8A45"/>
              </a:solidFill>
              <a:ln w="19050">
                <a:solidFill>
                  <a:srgbClr val="EF8A45"/>
                </a:solidFill>
              </a:ln>
              <a:effectLst/>
            </c:spPr>
          </c:marker>
          <c:dLbls>
            <c:dLbl>
              <c:idx val="0"/>
              <c:layout>
                <c:manualLayout>
                  <c:x val="-3.47921731705143E-2"/>
                  <c:y val="-3.8554317210941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9D-4AAA-A2C7-95D71462036B}"/>
                </c:ext>
              </c:extLst>
            </c:dLbl>
            <c:dLbl>
              <c:idx val="1"/>
              <c:delete val="1"/>
              <c:extLst>
                <c:ext xmlns:c15="http://schemas.microsoft.com/office/drawing/2012/chart" uri="{CE6537A1-D6FC-4f65-9D91-7224C49458BB}"/>
                <c:ext xmlns:c16="http://schemas.microsoft.com/office/drawing/2014/chart" uri="{C3380CC4-5D6E-409C-BE32-E72D297353CC}">
                  <c16:uniqueId val="{0000000F-03CD-47CF-9619-0E44D9A8E734}"/>
                </c:ext>
              </c:extLst>
            </c:dLbl>
            <c:dLbl>
              <c:idx val="2"/>
              <c:delete val="1"/>
              <c:extLst>
                <c:ext xmlns:c15="http://schemas.microsoft.com/office/drawing/2012/chart" uri="{CE6537A1-D6FC-4f65-9D91-7224C49458BB}"/>
                <c:ext xmlns:c16="http://schemas.microsoft.com/office/drawing/2014/chart" uri="{C3380CC4-5D6E-409C-BE32-E72D297353CC}">
                  <c16:uniqueId val="{00000002-BAC7-40C0-9355-FB757D0D3D74}"/>
                </c:ext>
              </c:extLst>
            </c:dLbl>
            <c:dLbl>
              <c:idx val="3"/>
              <c:delete val="1"/>
              <c:extLst>
                <c:ext xmlns:c15="http://schemas.microsoft.com/office/drawing/2012/chart" uri="{CE6537A1-D6FC-4f65-9D91-7224C49458BB}"/>
                <c:ext xmlns:c16="http://schemas.microsoft.com/office/drawing/2014/chart" uri="{C3380CC4-5D6E-409C-BE32-E72D297353CC}">
                  <c16:uniqueId val="{00000000-5B08-42F6-855A-020EBD01F608}"/>
                </c:ext>
              </c:extLst>
            </c:dLbl>
            <c:dLbl>
              <c:idx val="4"/>
              <c:layout>
                <c:manualLayout>
                  <c:x val="-3.8879397390874065E-2"/>
                  <c:y val="6.237321475487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C7-40C0-9355-FB757D0D3D74}"/>
                </c:ext>
              </c:extLst>
            </c:dLbl>
            <c:dLbl>
              <c:idx val="5"/>
              <c:layout>
                <c:manualLayout>
                  <c:x val="-2.7277308075145518E-2"/>
                  <c:y val="-1.2313158899829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C7-40C0-9355-FB757D0D3D74}"/>
                </c:ext>
              </c:extLst>
            </c:dLbl>
            <c:dLbl>
              <c:idx val="6"/>
              <c:layout>
                <c:manualLayout>
                  <c:x val="-3.2249632067600759E-2"/>
                  <c:y val="-1.6350260178462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C7-40C0-9355-FB757D0D3D74}"/>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EF8A45"/>
                      </a:solidFill>
                      <a:round/>
                    </a:ln>
                    <a:effectLst/>
                  </c:spPr>
                </c15:leaderLines>
              </c:ext>
            </c:extLst>
          </c:dLbls>
          <c:cat>
            <c:strRef>
              <c:f>Sheet1!$B$1:$K$1</c:f>
              <c:strCache>
                <c:ptCount val="10"/>
                <c:pt idx="0">
                  <c:v>2016年</c:v>
                </c:pt>
                <c:pt idx="1">
                  <c:v>2017年</c:v>
                </c:pt>
                <c:pt idx="2">
                  <c:v>2018年</c:v>
                </c:pt>
                <c:pt idx="3">
                  <c:v>2019年</c:v>
                </c:pt>
                <c:pt idx="4">
                  <c:v>2020年</c:v>
                </c:pt>
                <c:pt idx="5">
                  <c:v>2021年</c:v>
                </c:pt>
                <c:pt idx="6">
                  <c:v>2022年</c:v>
                </c:pt>
                <c:pt idx="7">
                  <c:v>2023年</c:v>
                </c:pt>
                <c:pt idx="8">
                  <c:v>2024年</c:v>
                </c:pt>
                <c:pt idx="9">
                  <c:v>2025年</c:v>
                </c:pt>
              </c:strCache>
            </c:strRef>
          </c:cat>
          <c:val>
            <c:numRef>
              <c:f>Sheet1!$B$5:$K$5</c:f>
              <c:numCache>
                <c:formatCode>0.0</c:formatCode>
                <c:ptCount val="10"/>
                <c:pt idx="0">
                  <c:v>9</c:v>
                </c:pt>
                <c:pt idx="1">
                  <c:v>18.399999999999999</c:v>
                </c:pt>
                <c:pt idx="2">
                  <c:v>15.3</c:v>
                </c:pt>
                <c:pt idx="3">
                  <c:v>20.7</c:v>
                </c:pt>
                <c:pt idx="4">
                  <c:v>18.600000000000001</c:v>
                </c:pt>
                <c:pt idx="5">
                  <c:v>20</c:v>
                </c:pt>
                <c:pt idx="6">
                  <c:v>21</c:v>
                </c:pt>
                <c:pt idx="7">
                  <c:v>19.2</c:v>
                </c:pt>
                <c:pt idx="8">
                  <c:v>24.4</c:v>
                </c:pt>
                <c:pt idx="9">
                  <c:v>24</c:v>
                </c:pt>
              </c:numCache>
            </c:numRef>
          </c:val>
          <c:smooth val="0"/>
          <c:extLst>
            <c:ext xmlns:c16="http://schemas.microsoft.com/office/drawing/2014/chart" uri="{C3380CC4-5D6E-409C-BE32-E72D297353CC}">
              <c16:uniqueId val="{00000012-03CD-47CF-9619-0E44D9A8E734}"/>
            </c:ext>
          </c:extLst>
        </c:ser>
        <c:dLbls>
          <c:dLblPos val="t"/>
          <c:showLegendKey val="0"/>
          <c:showVal val="1"/>
          <c:showCatName val="0"/>
          <c:showSerName val="0"/>
          <c:showPercent val="0"/>
          <c:showBubbleSize val="0"/>
        </c:dLbls>
        <c:marker val="1"/>
        <c:smooth val="0"/>
        <c:axId val="1569286639"/>
        <c:axId val="1569287119"/>
      </c:lineChart>
      <c:catAx>
        <c:axId val="1569286639"/>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7119"/>
        <c:crosses val="autoZero"/>
        <c:auto val="1"/>
        <c:lblAlgn val="ctr"/>
        <c:lblOffset val="100"/>
        <c:noMultiLvlLbl val="0"/>
      </c:catAx>
      <c:valAx>
        <c:axId val="15692871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out"/>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66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HGPｺﾞｼｯｸE" panose="020B0900000000000000" pitchFamily="50" charset="-128"/>
          <a:ea typeface="HGPｺﾞｼｯｸE" panose="020B09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8296739871525"/>
          <c:y val="2.8461564014360001E-2"/>
          <c:w val="0.87603850854704302"/>
          <c:h val="0.91558421226379183"/>
        </c:manualLayout>
      </c:layout>
      <c:lineChart>
        <c:grouping val="standard"/>
        <c:varyColors val="0"/>
        <c:ser>
          <c:idx val="1"/>
          <c:order val="0"/>
          <c:tx>
            <c:strRef>
              <c:f>Sheet1!$A$2</c:f>
              <c:strCache>
                <c:ptCount val="1"/>
                <c:pt idx="0">
                  <c:v>定額制音楽配信サービス</c:v>
                </c:pt>
              </c:strCache>
            </c:strRef>
          </c:tx>
          <c:spPr>
            <a:ln w="19050" cap="rnd">
              <a:solidFill>
                <a:srgbClr val="00B050"/>
              </a:solidFill>
              <a:round/>
            </a:ln>
            <a:effectLst/>
          </c:spPr>
          <c:marker>
            <c:symbol val="circle"/>
            <c:size val="5"/>
            <c:spPr>
              <a:solidFill>
                <a:srgbClr val="00B050"/>
              </a:solidFill>
              <a:ln w="19050">
                <a:solidFill>
                  <a:srgbClr val="00B05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719D-4AAA-A2C7-95D71462036B}"/>
                </c:ext>
              </c:extLst>
            </c:dLbl>
            <c:dLbl>
              <c:idx val="2"/>
              <c:delete val="1"/>
              <c:extLst>
                <c:ext xmlns:c15="http://schemas.microsoft.com/office/drawing/2012/chart" uri="{CE6537A1-D6FC-4f65-9D91-7224C49458BB}"/>
                <c:ext xmlns:c16="http://schemas.microsoft.com/office/drawing/2014/chart" uri="{C3380CC4-5D6E-409C-BE32-E72D297353CC}">
                  <c16:uniqueId val="{00000008-719D-4AAA-A2C7-95D71462036B}"/>
                </c:ext>
              </c:extLst>
            </c:dLbl>
            <c:dLbl>
              <c:idx val="3"/>
              <c:delete val="1"/>
              <c:extLst>
                <c:ext xmlns:c15="http://schemas.microsoft.com/office/drawing/2012/chart" uri="{CE6537A1-D6FC-4f65-9D91-7224C49458BB}"/>
                <c:ext xmlns:c16="http://schemas.microsoft.com/office/drawing/2014/chart" uri="{C3380CC4-5D6E-409C-BE32-E72D297353CC}">
                  <c16:uniqueId val="{0000000C-719D-4AAA-A2C7-95D71462036B}"/>
                </c:ext>
              </c:extLst>
            </c:dLbl>
            <c:dLbl>
              <c:idx val="4"/>
              <c:layout>
                <c:manualLayout>
                  <c:x val="-3.5791159756155516E-2"/>
                  <c:y val="-2.6443013375043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19D-4AAA-A2C7-95D71462036B}"/>
                </c:ext>
              </c:extLst>
            </c:dLbl>
            <c:dLbl>
              <c:idx val="5"/>
              <c:layout>
                <c:manualLayout>
                  <c:x val="-3.7582184409821418E-2"/>
                  <c:y val="-2.4424462735727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9D-4AAA-A2C7-95D71462036B}"/>
                </c:ext>
              </c:extLst>
            </c:dLbl>
            <c:dLbl>
              <c:idx val="6"/>
              <c:layout>
                <c:manualLayout>
                  <c:x val="-3.9373209063487444E-2"/>
                  <c:y val="-2.6443013375043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19D-4AAA-A2C7-95D71462036B}"/>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2016年</c:v>
                </c:pt>
                <c:pt idx="1">
                  <c:v>2017年</c:v>
                </c:pt>
                <c:pt idx="2">
                  <c:v>2018年</c:v>
                </c:pt>
                <c:pt idx="3">
                  <c:v>2019年</c:v>
                </c:pt>
                <c:pt idx="4">
                  <c:v>2020年</c:v>
                </c:pt>
                <c:pt idx="5">
                  <c:v>2021年</c:v>
                </c:pt>
                <c:pt idx="6">
                  <c:v>2022年</c:v>
                </c:pt>
                <c:pt idx="7">
                  <c:v>2023年</c:v>
                </c:pt>
                <c:pt idx="8">
                  <c:v>2024年</c:v>
                </c:pt>
                <c:pt idx="9">
                  <c:v>2025年</c:v>
                </c:pt>
              </c:strCache>
            </c:strRef>
          </c:cat>
          <c:val>
            <c:numRef>
              <c:f>Sheet1!$B$2:$K$2</c:f>
              <c:numCache>
                <c:formatCode>[=0]"-";[&lt;&gt;0]0.0;General</c:formatCode>
                <c:ptCount val="10"/>
                <c:pt idx="0">
                  <c:v>11</c:v>
                </c:pt>
                <c:pt idx="1">
                  <c:v>12.8</c:v>
                </c:pt>
                <c:pt idx="2">
                  <c:v>17.8</c:v>
                </c:pt>
                <c:pt idx="3">
                  <c:v>20.2</c:v>
                </c:pt>
                <c:pt idx="4">
                  <c:v>32.4</c:v>
                </c:pt>
                <c:pt idx="5">
                  <c:v>36.799999999999997</c:v>
                </c:pt>
                <c:pt idx="6">
                  <c:v>37.200000000000003</c:v>
                </c:pt>
                <c:pt idx="7">
                  <c:v>43.5</c:v>
                </c:pt>
                <c:pt idx="8">
                  <c:v>51</c:v>
                </c:pt>
                <c:pt idx="9">
                  <c:v>48.3</c:v>
                </c:pt>
              </c:numCache>
            </c:numRef>
          </c:val>
          <c:smooth val="0"/>
          <c:extLst>
            <c:ext xmlns:c16="http://schemas.microsoft.com/office/drawing/2014/chart" uri="{C3380CC4-5D6E-409C-BE32-E72D297353CC}">
              <c16:uniqueId val="{00000007-03CD-47CF-9619-0E44D9A8E734}"/>
            </c:ext>
          </c:extLst>
        </c:ser>
        <c:ser>
          <c:idx val="3"/>
          <c:order val="1"/>
          <c:tx>
            <c:strRef>
              <c:f>Sheet1!$A$3</c:f>
              <c:strCache>
                <c:ptCount val="1"/>
                <c:pt idx="0">
                  <c:v>radiko</c:v>
                </c:pt>
              </c:strCache>
            </c:strRef>
          </c:tx>
          <c:spPr>
            <a:ln w="19050" cap="rnd">
              <a:solidFill>
                <a:srgbClr val="00B0F0"/>
              </a:solidFill>
              <a:round/>
            </a:ln>
            <a:effectLst/>
          </c:spPr>
          <c:marker>
            <c:symbol val="circle"/>
            <c:size val="5"/>
            <c:spPr>
              <a:solidFill>
                <a:srgbClr val="00B0F0"/>
              </a:solidFill>
              <a:ln w="19050">
                <a:solidFill>
                  <a:srgbClr val="00B0F0"/>
                </a:solidFill>
              </a:ln>
              <a:effectLst/>
            </c:spPr>
          </c:marker>
          <c:dLbls>
            <c:dLbl>
              <c:idx val="0"/>
              <c:layout>
                <c:manualLayout>
                  <c:x val="-3.2199107887718077E-2"/>
                  <c:y val="-2.6443013375043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CD-47CF-9619-0E44D9A8E734}"/>
                </c:ext>
              </c:extLst>
            </c:dLbl>
            <c:dLbl>
              <c:idx val="1"/>
              <c:delete val="1"/>
              <c:extLst>
                <c:ext xmlns:c15="http://schemas.microsoft.com/office/drawing/2012/chart" uri="{CE6537A1-D6FC-4f65-9D91-7224C49458BB}"/>
                <c:ext xmlns:c16="http://schemas.microsoft.com/office/drawing/2014/chart" uri="{C3380CC4-5D6E-409C-BE32-E72D297353CC}">
                  <c16:uniqueId val="{00000004-719D-4AAA-A2C7-95D71462036B}"/>
                </c:ext>
              </c:extLst>
            </c:dLbl>
            <c:dLbl>
              <c:idx val="2"/>
              <c:delete val="1"/>
              <c:extLst>
                <c:ext xmlns:c15="http://schemas.microsoft.com/office/drawing/2012/chart" uri="{CE6537A1-D6FC-4f65-9D91-7224C49458BB}"/>
                <c:ext xmlns:c16="http://schemas.microsoft.com/office/drawing/2014/chart" uri="{C3380CC4-5D6E-409C-BE32-E72D297353CC}">
                  <c16:uniqueId val="{00000009-719D-4AAA-A2C7-95D71462036B}"/>
                </c:ext>
              </c:extLst>
            </c:dLbl>
            <c:dLbl>
              <c:idx val="3"/>
              <c:delete val="1"/>
              <c:extLst>
                <c:ext xmlns:c15="http://schemas.microsoft.com/office/drawing/2012/chart" uri="{CE6537A1-D6FC-4f65-9D91-7224C49458BB}"/>
                <c:ext xmlns:c16="http://schemas.microsoft.com/office/drawing/2014/chart" uri="{C3380CC4-5D6E-409C-BE32-E72D297353CC}">
                  <c16:uniqueId val="{0000000D-719D-4AAA-A2C7-95D71462036B}"/>
                </c:ext>
              </c:extLst>
            </c:dLbl>
            <c:dLbl>
              <c:idx val="4"/>
              <c:layout>
                <c:manualLayout>
                  <c:x val="-3.573978872786869E-2"/>
                  <c:y val="2.6039303247180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9D-4AAA-A2C7-95D71462036B}"/>
                </c:ext>
              </c:extLst>
            </c:dLbl>
            <c:dLbl>
              <c:idx val="5"/>
              <c:layout>
                <c:manualLayout>
                  <c:x val="-3.0945649181612741E-2"/>
                  <c:y val="-1.836881081777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B9-4A02-8036-133A0CBBD8B2}"/>
                </c:ext>
              </c:extLst>
            </c:dLbl>
            <c:dLbl>
              <c:idx val="9"/>
              <c:layout>
                <c:manualLayout>
                  <c:x val="-3.220904088421063E-2"/>
                  <c:y val="-2.4424462735727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19D-4AAA-A2C7-95D71462036B}"/>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2016年</c:v>
                </c:pt>
                <c:pt idx="1">
                  <c:v>2017年</c:v>
                </c:pt>
                <c:pt idx="2">
                  <c:v>2018年</c:v>
                </c:pt>
                <c:pt idx="3">
                  <c:v>2019年</c:v>
                </c:pt>
                <c:pt idx="4">
                  <c:v>2020年</c:v>
                </c:pt>
                <c:pt idx="5">
                  <c:v>2021年</c:v>
                </c:pt>
                <c:pt idx="6">
                  <c:v>2022年</c:v>
                </c:pt>
                <c:pt idx="7">
                  <c:v>2023年</c:v>
                </c:pt>
                <c:pt idx="8">
                  <c:v>2024年</c:v>
                </c:pt>
                <c:pt idx="9">
                  <c:v>2025年</c:v>
                </c:pt>
              </c:strCache>
            </c:strRef>
          </c:cat>
          <c:val>
            <c:numRef>
              <c:f>Sheet1!$B$3:$K$3</c:f>
              <c:numCache>
                <c:formatCode>[=0]"-";[&lt;&gt;0]0.0;General</c:formatCode>
                <c:ptCount val="10"/>
                <c:pt idx="0">
                  <c:v>21.9</c:v>
                </c:pt>
                <c:pt idx="1">
                  <c:v>23.7</c:v>
                </c:pt>
                <c:pt idx="2">
                  <c:v>27.4</c:v>
                </c:pt>
                <c:pt idx="3">
                  <c:v>25.8</c:v>
                </c:pt>
                <c:pt idx="4">
                  <c:v>30.3</c:v>
                </c:pt>
                <c:pt idx="5">
                  <c:v>30.2</c:v>
                </c:pt>
                <c:pt idx="6">
                  <c:v>28.3</c:v>
                </c:pt>
                <c:pt idx="7">
                  <c:v>30.1</c:v>
                </c:pt>
                <c:pt idx="8">
                  <c:v>35.6</c:v>
                </c:pt>
                <c:pt idx="9">
                  <c:v>34.200000000000003</c:v>
                </c:pt>
              </c:numCache>
            </c:numRef>
          </c:val>
          <c:smooth val="0"/>
          <c:extLst>
            <c:ext xmlns:c16="http://schemas.microsoft.com/office/drawing/2014/chart" uri="{C3380CC4-5D6E-409C-BE32-E72D297353CC}">
              <c16:uniqueId val="{00000003-03CD-47CF-9619-0E44D9A8E734}"/>
            </c:ext>
          </c:extLst>
        </c:ser>
        <c:dLbls>
          <c:dLblPos val="t"/>
          <c:showLegendKey val="0"/>
          <c:showVal val="1"/>
          <c:showCatName val="0"/>
          <c:showSerName val="0"/>
          <c:showPercent val="0"/>
          <c:showBubbleSize val="0"/>
        </c:dLbls>
        <c:marker val="1"/>
        <c:smooth val="0"/>
        <c:axId val="1569286639"/>
        <c:axId val="1569287119"/>
      </c:lineChart>
      <c:catAx>
        <c:axId val="156928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7119"/>
        <c:crosses val="autoZero"/>
        <c:auto val="1"/>
        <c:lblAlgn val="ctr"/>
        <c:lblOffset val="100"/>
        <c:noMultiLvlLbl val="0"/>
      </c:catAx>
      <c:valAx>
        <c:axId val="15692871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66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HGPｺﾞｼｯｸE" panose="020B0900000000000000" pitchFamily="50" charset="-128"/>
          <a:ea typeface="HGPｺﾞｼｯｸE" panose="020B09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28206917156984E-2"/>
          <c:y val="3.3976548269581054E-2"/>
          <c:w val="0.88321670764879712"/>
          <c:h val="0.85372708417057985"/>
        </c:manualLayout>
      </c:layout>
      <c:lineChart>
        <c:grouping val="standard"/>
        <c:varyColors val="0"/>
        <c:ser>
          <c:idx val="0"/>
          <c:order val="0"/>
          <c:tx>
            <c:strRef>
              <c:f>Sheet1!$A$2</c:f>
              <c:strCache>
                <c:ptCount val="1"/>
                <c:pt idx="0">
                  <c:v>テレビ受像機をインターネットに接続している</c:v>
                </c:pt>
              </c:strCache>
            </c:strRef>
          </c:tx>
          <c:spPr>
            <a:ln w="19050" cap="rnd">
              <a:solidFill>
                <a:srgbClr val="406FC2"/>
              </a:solidFill>
              <a:round/>
            </a:ln>
            <a:effectLst/>
          </c:spPr>
          <c:marker>
            <c:symbol val="circle"/>
            <c:size val="5"/>
            <c:spPr>
              <a:solidFill>
                <a:srgbClr val="406FC2"/>
              </a:solidFill>
              <a:ln w="19050">
                <a:solidFill>
                  <a:srgbClr val="406FC2"/>
                </a:solidFill>
              </a:ln>
              <a:effectLst/>
            </c:spPr>
          </c:marker>
          <c:dLbls>
            <c:numFmt formatCode="0.0" sourceLinked="0"/>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2012年</c:v>
                </c:pt>
                <c:pt idx="1">
                  <c:v>2013年</c:v>
                </c:pt>
                <c:pt idx="2">
                  <c:v>2014年</c:v>
                </c:pt>
                <c:pt idx="3">
                  <c:v>2015年</c:v>
                </c:pt>
                <c:pt idx="4">
                  <c:v>2016年</c:v>
                </c:pt>
                <c:pt idx="5">
                  <c:v>2017年</c:v>
                </c:pt>
                <c:pt idx="6">
                  <c:v>2018年</c:v>
                </c:pt>
                <c:pt idx="7">
                  <c:v>2019年</c:v>
                </c:pt>
                <c:pt idx="8">
                  <c:v>2020年</c:v>
                </c:pt>
                <c:pt idx="9">
                  <c:v>2021年</c:v>
                </c:pt>
                <c:pt idx="10">
                  <c:v>2022年</c:v>
                </c:pt>
                <c:pt idx="11">
                  <c:v>2023年</c:v>
                </c:pt>
                <c:pt idx="12">
                  <c:v>2024年</c:v>
                </c:pt>
                <c:pt idx="13">
                  <c:v>2025年</c:v>
                </c:pt>
              </c:strCache>
            </c:strRef>
          </c:cat>
          <c:val>
            <c:numRef>
              <c:f>Sheet1!$B$2:$O$2</c:f>
              <c:numCache>
                <c:formatCode>General</c:formatCode>
                <c:ptCount val="14"/>
                <c:pt idx="0">
                  <c:v>19.2</c:v>
                </c:pt>
                <c:pt idx="1">
                  <c:v>18.600000000000001</c:v>
                </c:pt>
                <c:pt idx="2">
                  <c:v>23.1</c:v>
                </c:pt>
                <c:pt idx="3">
                  <c:v>23.2</c:v>
                </c:pt>
                <c:pt idx="4">
                  <c:v>31</c:v>
                </c:pt>
                <c:pt idx="5">
                  <c:v>32.799999999999997</c:v>
                </c:pt>
                <c:pt idx="6">
                  <c:v>36.5</c:v>
                </c:pt>
                <c:pt idx="7">
                  <c:v>31.7</c:v>
                </c:pt>
                <c:pt idx="8">
                  <c:v>40.5</c:v>
                </c:pt>
                <c:pt idx="9">
                  <c:v>45.8</c:v>
                </c:pt>
                <c:pt idx="10">
                  <c:v>51.4</c:v>
                </c:pt>
                <c:pt idx="11">
                  <c:v>54.9</c:v>
                </c:pt>
                <c:pt idx="12">
                  <c:v>63.5</c:v>
                </c:pt>
                <c:pt idx="13">
                  <c:v>60.8</c:v>
                </c:pt>
              </c:numCache>
            </c:numRef>
          </c:val>
          <c:smooth val="0"/>
          <c:extLst>
            <c:ext xmlns:c16="http://schemas.microsoft.com/office/drawing/2014/chart" uri="{C3380CC4-5D6E-409C-BE32-E72D297353CC}">
              <c16:uniqueId val="{00000003-ABE0-4A3B-8D0C-056357FA704F}"/>
            </c:ext>
          </c:extLst>
        </c:ser>
        <c:dLbls>
          <c:dLblPos val="t"/>
          <c:showLegendKey val="0"/>
          <c:showVal val="1"/>
          <c:showCatName val="0"/>
          <c:showSerName val="0"/>
          <c:showPercent val="0"/>
          <c:showBubbleSize val="0"/>
        </c:dLbls>
        <c:marker val="1"/>
        <c:smooth val="0"/>
        <c:axId val="1569286639"/>
        <c:axId val="1569287119"/>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動画をテレビ受像機で見られる機器を所有している</c:v>
                      </c:pt>
                    </c:strCache>
                  </c:strRef>
                </c:tx>
                <c:spPr>
                  <a:ln w="19050" cap="rnd">
                    <a:solidFill>
                      <a:srgbClr val="EF8A45"/>
                    </a:solidFill>
                    <a:round/>
                  </a:ln>
                  <a:effectLst/>
                </c:spPr>
                <c:marker>
                  <c:symbol val="circle"/>
                  <c:size val="5"/>
                  <c:spPr>
                    <a:solidFill>
                      <a:srgbClr val="EF8A45"/>
                    </a:solidFill>
                    <a:ln w="19050">
                      <a:solidFill>
                        <a:srgbClr val="EF8A4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Sheet1!$B$1:$O$1</c15:sqref>
                        </c15:formulaRef>
                      </c:ext>
                    </c:extLst>
                    <c:strCache>
                      <c:ptCount val="14"/>
                      <c:pt idx="0">
                        <c:v>2012年</c:v>
                      </c:pt>
                      <c:pt idx="1">
                        <c:v>2013年</c:v>
                      </c:pt>
                      <c:pt idx="2">
                        <c:v>2014年</c:v>
                      </c:pt>
                      <c:pt idx="3">
                        <c:v>2015年</c:v>
                      </c:pt>
                      <c:pt idx="4">
                        <c:v>2016年</c:v>
                      </c:pt>
                      <c:pt idx="5">
                        <c:v>2017年</c:v>
                      </c:pt>
                      <c:pt idx="6">
                        <c:v>2018年</c:v>
                      </c:pt>
                      <c:pt idx="7">
                        <c:v>2019年</c:v>
                      </c:pt>
                      <c:pt idx="8">
                        <c:v>2020年</c:v>
                      </c:pt>
                      <c:pt idx="9">
                        <c:v>2021年</c:v>
                      </c:pt>
                      <c:pt idx="10">
                        <c:v>2022年</c:v>
                      </c:pt>
                      <c:pt idx="11">
                        <c:v>2023年</c:v>
                      </c:pt>
                      <c:pt idx="12">
                        <c:v>2024年</c:v>
                      </c:pt>
                      <c:pt idx="13">
                        <c:v>2025年</c:v>
                      </c:pt>
                    </c:strCache>
                  </c:strRef>
                </c:cat>
                <c:val>
                  <c:numRef>
                    <c:extLst>
                      <c:ext uri="{02D57815-91ED-43cb-92C2-25804820EDAC}">
                        <c15:formulaRef>
                          <c15:sqref>Sheet1!$B$3:$O$3</c15:sqref>
                        </c15:formulaRef>
                      </c:ext>
                    </c:extLst>
                    <c:numCache>
                      <c:formatCode>General</c:formatCode>
                      <c:ptCount val="14"/>
                      <c:pt idx="4">
                        <c:v>8.9</c:v>
                      </c:pt>
                      <c:pt idx="5">
                        <c:v>9.8000000000000007</c:v>
                      </c:pt>
                      <c:pt idx="6">
                        <c:v>14.5</c:v>
                      </c:pt>
                      <c:pt idx="7">
                        <c:v>13.5</c:v>
                      </c:pt>
                      <c:pt idx="8">
                        <c:v>16.5</c:v>
                      </c:pt>
                      <c:pt idx="9">
                        <c:v>25.5</c:v>
                      </c:pt>
                      <c:pt idx="10">
                        <c:v>24.4</c:v>
                      </c:pt>
                      <c:pt idx="11">
                        <c:v>33.700000000000003</c:v>
                      </c:pt>
                      <c:pt idx="12">
                        <c:v>36.1</c:v>
                      </c:pt>
                      <c:pt idx="13">
                        <c:v>31.3</c:v>
                      </c:pt>
                    </c:numCache>
                  </c:numRef>
                </c:val>
                <c:smooth val="0"/>
                <c:extLst>
                  <c:ext xmlns:c16="http://schemas.microsoft.com/office/drawing/2014/chart" uri="{C3380CC4-5D6E-409C-BE32-E72D297353CC}">
                    <c16:uniqueId val="{00000007-ABE0-4A3B-8D0C-056357FA704F}"/>
                  </c:ext>
                </c:extLst>
              </c15:ser>
            </c15:filteredLineSeries>
          </c:ext>
        </c:extLst>
      </c:lineChart>
      <c:catAx>
        <c:axId val="156928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7119"/>
        <c:crosses val="autoZero"/>
        <c:auto val="1"/>
        <c:lblAlgn val="ctr"/>
        <c:lblOffset val="100"/>
        <c:noMultiLvlLbl val="0"/>
      </c:catAx>
      <c:valAx>
        <c:axId val="1569287119"/>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66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HGPｺﾞｼｯｸE" panose="020B0900000000000000" pitchFamily="50" charset="-128"/>
          <a:ea typeface="HGPｺﾞｼｯｸE" panose="020B0900000000000000"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Sheet1!$A$2</c:f>
              <c:strCache>
                <c:ptCount val="1"/>
                <c:pt idx="0">
                  <c:v>リアルタイム放送</c:v>
                </c:pt>
              </c:strCache>
            </c:strRef>
          </c:tx>
          <c:spPr>
            <a:ln w="19050" cap="rnd">
              <a:solidFill>
                <a:srgbClr val="406FC2"/>
              </a:solidFill>
              <a:round/>
            </a:ln>
            <a:effectLst/>
          </c:spPr>
          <c:marker>
            <c:symbol val="circle"/>
            <c:size val="5"/>
            <c:spPr>
              <a:solidFill>
                <a:srgbClr val="406FC2"/>
              </a:solidFill>
              <a:ln w="19050">
                <a:solidFill>
                  <a:srgbClr val="406FC2"/>
                </a:solidFill>
              </a:ln>
              <a:effectLst/>
            </c:spPr>
          </c:marker>
          <c:dLbls>
            <c:dLbl>
              <c:idx val="0"/>
              <c:layout>
                <c:manualLayout>
                  <c:x val="-3.1477290508877556E-2"/>
                  <c:y val="-3.5205112559628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F1-4995-AEBD-EC548205A200}"/>
                </c:ext>
              </c:extLst>
            </c:dLbl>
            <c:dLbl>
              <c:idx val="1"/>
              <c:layout>
                <c:manualLayout>
                  <c:x val="-3.0551603000255924E-2"/>
                  <c:y val="-3.6535766571625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F1-4995-AEBD-EC548205A200}"/>
                </c:ext>
              </c:extLst>
            </c:dLbl>
            <c:dLbl>
              <c:idx val="2"/>
              <c:layout>
                <c:manualLayout>
                  <c:x val="-3.6525047657963682E-2"/>
                  <c:y val="-3.2498665292992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F1-4995-AEBD-EC548205A200}"/>
                </c:ext>
              </c:extLst>
            </c:dLbl>
            <c:dLbl>
              <c:idx val="3"/>
              <c:layout>
                <c:manualLayout>
                  <c:x val="-3.3960059318128635E-2"/>
                  <c:y val="-3.2498665292992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F1-4995-AEBD-EC548205A200}"/>
                </c:ext>
              </c:extLst>
            </c:dLbl>
            <c:dLbl>
              <c:idx val="4"/>
              <c:layout>
                <c:manualLayout>
                  <c:x val="-3.3147391037262081E-2"/>
                  <c:y val="-2.6443013375043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F1-4995-AEBD-EC548205A200}"/>
                </c:ext>
              </c:extLst>
            </c:dLbl>
            <c:dLbl>
              <c:idx val="9"/>
              <c:layout>
                <c:manualLayout>
                  <c:x val="-3.220904088421063E-2"/>
                  <c:y val="-2.4424462735727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F1-4995-AEBD-EC548205A200}"/>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2020年</c:v>
                </c:pt>
                <c:pt idx="1">
                  <c:v>2021年</c:v>
                </c:pt>
                <c:pt idx="2">
                  <c:v>2022年</c:v>
                </c:pt>
                <c:pt idx="3">
                  <c:v>2023年</c:v>
                </c:pt>
                <c:pt idx="4">
                  <c:v>2024年</c:v>
                </c:pt>
                <c:pt idx="5">
                  <c:v>2025年</c:v>
                </c:pt>
              </c:strCache>
            </c:strRef>
          </c:cat>
          <c:val>
            <c:numRef>
              <c:f>Sheet1!$B$2:$G$2</c:f>
              <c:numCache>
                <c:formatCode>0.0;\-0.0;0.0</c:formatCode>
                <c:ptCount val="6"/>
                <c:pt idx="0">
                  <c:v>94.1</c:v>
                </c:pt>
                <c:pt idx="1">
                  <c:v>94.1</c:v>
                </c:pt>
                <c:pt idx="2">
                  <c:v>94.3</c:v>
                </c:pt>
                <c:pt idx="3">
                  <c:v>89.4</c:v>
                </c:pt>
                <c:pt idx="4">
                  <c:v>88.9</c:v>
                </c:pt>
                <c:pt idx="5">
                  <c:v>88.9</c:v>
                </c:pt>
              </c:numCache>
            </c:numRef>
          </c:val>
          <c:smooth val="0"/>
          <c:extLst>
            <c:ext xmlns:c16="http://schemas.microsoft.com/office/drawing/2014/chart" uri="{C3380CC4-5D6E-409C-BE32-E72D297353CC}">
              <c16:uniqueId val="{00000006-56F1-4995-AEBD-EC548205A200}"/>
            </c:ext>
          </c:extLst>
        </c:ser>
        <c:ser>
          <c:idx val="1"/>
          <c:order val="1"/>
          <c:tx>
            <c:strRef>
              <c:f>Sheet1!$A$3</c:f>
              <c:strCache>
                <c:ptCount val="1"/>
                <c:pt idx="0">
                  <c:v>録画</c:v>
                </c:pt>
              </c:strCache>
            </c:strRef>
          </c:tx>
          <c:spPr>
            <a:ln w="19050" cap="rnd">
              <a:solidFill>
                <a:srgbClr val="A2A2A2"/>
              </a:solidFill>
              <a:round/>
            </a:ln>
            <a:effectLst/>
          </c:spPr>
          <c:marker>
            <c:symbol val="circle"/>
            <c:size val="5"/>
            <c:spPr>
              <a:solidFill>
                <a:srgbClr val="A2A2A2"/>
              </a:solidFill>
              <a:ln w="19050">
                <a:solidFill>
                  <a:srgbClr val="A2A2A2"/>
                </a:solidFill>
              </a:ln>
              <a:effectLst/>
            </c:spPr>
          </c:marker>
          <c:dLbls>
            <c:dLbl>
              <c:idx val="0"/>
              <c:layout>
                <c:manualLayout>
                  <c:x val="-3.4238561664582681E-2"/>
                  <c:y val="2.4020752607864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F1-4995-AEBD-EC548205A200}"/>
                </c:ext>
              </c:extLst>
            </c:dLbl>
            <c:dLbl>
              <c:idx val="1"/>
              <c:layout>
                <c:manualLayout>
                  <c:x val="-3.7494194061322456E-2"/>
                  <c:y val="4.2187708361710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F1-4995-AEBD-EC548205A200}"/>
                </c:ext>
              </c:extLst>
            </c:dLbl>
            <c:dLbl>
              <c:idx val="2"/>
              <c:layout>
                <c:manualLayout>
                  <c:x val="-4.2560091710013542E-2"/>
                  <c:y val="3.0076404525812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F1-4995-AEBD-EC548205A200}"/>
                </c:ext>
              </c:extLst>
            </c:dLbl>
            <c:dLbl>
              <c:idx val="3"/>
              <c:layout>
                <c:manualLayout>
                  <c:x val="-3.7181368323529418E-2"/>
                  <c:y val="3.8150607083078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F1-4995-AEBD-EC548205A200}"/>
                </c:ext>
              </c:extLst>
            </c:dLbl>
            <c:dLbl>
              <c:idx val="4"/>
              <c:layout>
                <c:manualLayout>
                  <c:x val="-3.5523926992711168E-2"/>
                  <c:y val="3.8150607083078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F1-4995-AEBD-EC548205A200}"/>
                </c:ext>
              </c:extLst>
            </c:dLbl>
            <c:dLbl>
              <c:idx val="5"/>
              <c:layout>
                <c:manualLayout>
                  <c:x val="-3.3866485661892667E-2"/>
                  <c:y val="-2.8461564014360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F1-4995-AEBD-EC548205A200}"/>
                </c:ext>
              </c:extLst>
            </c:dLbl>
            <c:dLbl>
              <c:idx val="6"/>
              <c:layout>
                <c:manualLayout>
                  <c:x val="-3.2209044331074417E-2"/>
                  <c:y val="-2.846156401436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F1-4995-AEBD-EC548205A200}"/>
                </c:ext>
              </c:extLst>
            </c:dLbl>
            <c:dLbl>
              <c:idx val="9"/>
              <c:layout>
                <c:manualLayout>
                  <c:x val="-3.3907073398419009E-2"/>
                  <c:y val="-1.4331709539145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F1-4995-AEBD-EC548205A200}"/>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2020年</c:v>
                </c:pt>
                <c:pt idx="1">
                  <c:v>2021年</c:v>
                </c:pt>
                <c:pt idx="2">
                  <c:v>2022年</c:v>
                </c:pt>
                <c:pt idx="3">
                  <c:v>2023年</c:v>
                </c:pt>
                <c:pt idx="4">
                  <c:v>2024年</c:v>
                </c:pt>
                <c:pt idx="5">
                  <c:v>2025年</c:v>
                </c:pt>
              </c:strCache>
            </c:strRef>
          </c:cat>
          <c:val>
            <c:numRef>
              <c:f>Sheet1!$B$3:$G$3</c:f>
              <c:numCache>
                <c:formatCode>0.0;\-0.0;0.0</c:formatCode>
                <c:ptCount val="6"/>
                <c:pt idx="0">
                  <c:v>83.1</c:v>
                </c:pt>
                <c:pt idx="1">
                  <c:v>80</c:v>
                </c:pt>
                <c:pt idx="2">
                  <c:v>78.099999999999994</c:v>
                </c:pt>
                <c:pt idx="3">
                  <c:v>72.2</c:v>
                </c:pt>
                <c:pt idx="4">
                  <c:v>75</c:v>
                </c:pt>
                <c:pt idx="5">
                  <c:v>69.599999999999994</c:v>
                </c:pt>
              </c:numCache>
            </c:numRef>
          </c:val>
          <c:smooth val="0"/>
          <c:extLst>
            <c:ext xmlns:c16="http://schemas.microsoft.com/office/drawing/2014/chart" uri="{C3380CC4-5D6E-409C-BE32-E72D297353CC}">
              <c16:uniqueId val="{0000000F-56F1-4995-AEBD-EC548205A200}"/>
            </c:ext>
          </c:extLst>
        </c:ser>
        <c:ser>
          <c:idx val="4"/>
          <c:order val="2"/>
          <c:tx>
            <c:strRef>
              <c:f>Sheet1!$A$6</c:f>
              <c:strCache>
                <c:ptCount val="1"/>
                <c:pt idx="0">
                  <c:v>無料動画</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2020年</c:v>
                </c:pt>
                <c:pt idx="1">
                  <c:v>2021年</c:v>
                </c:pt>
                <c:pt idx="2">
                  <c:v>2022年</c:v>
                </c:pt>
                <c:pt idx="3">
                  <c:v>2023年</c:v>
                </c:pt>
                <c:pt idx="4">
                  <c:v>2024年</c:v>
                </c:pt>
                <c:pt idx="5">
                  <c:v>2025年</c:v>
                </c:pt>
              </c:strCache>
            </c:strRef>
          </c:cat>
          <c:val>
            <c:numRef>
              <c:f>Sheet1!$B$6:$G$6</c:f>
              <c:numCache>
                <c:formatCode>0.0;\-0.0;0.0</c:formatCode>
                <c:ptCount val="6"/>
                <c:pt idx="0">
                  <c:v>38</c:v>
                </c:pt>
                <c:pt idx="1">
                  <c:v>40.9</c:v>
                </c:pt>
                <c:pt idx="2">
                  <c:v>45.2</c:v>
                </c:pt>
                <c:pt idx="3">
                  <c:v>45.6</c:v>
                </c:pt>
                <c:pt idx="4">
                  <c:v>53.2</c:v>
                </c:pt>
                <c:pt idx="5">
                  <c:v>55.7</c:v>
                </c:pt>
              </c:numCache>
            </c:numRef>
          </c:val>
          <c:smooth val="0"/>
          <c:extLst>
            <c:ext xmlns:c16="http://schemas.microsoft.com/office/drawing/2014/chart" uri="{C3380CC4-5D6E-409C-BE32-E72D297353CC}">
              <c16:uniqueId val="{00000025-56F1-4995-AEBD-EC548205A200}"/>
            </c:ext>
          </c:extLst>
        </c:ser>
        <c:ser>
          <c:idx val="0"/>
          <c:order val="3"/>
          <c:tx>
            <c:strRef>
              <c:f>Sheet1!$A$4</c:f>
              <c:strCache>
                <c:ptCount val="1"/>
                <c:pt idx="0">
                  <c:v>見逃し配信</c:v>
                </c:pt>
              </c:strCache>
            </c:strRef>
          </c:tx>
          <c:spPr>
            <a:ln w="19050" cap="rnd">
              <a:solidFill>
                <a:srgbClr val="92D050"/>
              </a:solidFill>
              <a:round/>
            </a:ln>
            <a:effectLst/>
          </c:spPr>
          <c:marker>
            <c:symbol val="circle"/>
            <c:size val="5"/>
            <c:spPr>
              <a:solidFill>
                <a:srgbClr val="92D050"/>
              </a:solidFill>
              <a:ln w="19050">
                <a:solidFill>
                  <a:srgbClr val="92D050"/>
                </a:solidFill>
              </a:ln>
              <a:effectLst/>
            </c:spPr>
          </c:marker>
          <c:dLbls>
            <c:dLbl>
              <c:idx val="0"/>
              <c:layout>
                <c:manualLayout>
                  <c:x val="-1.7332660090235281E-2"/>
                  <c:y val="-4.8647070407523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80-4A90-9BD3-C174C1925A42}"/>
                </c:ext>
              </c:extLst>
            </c:dLbl>
            <c:dLbl>
              <c:idx val="1"/>
              <c:layout>
                <c:manualLayout>
                  <c:x val="-2.3921837676982433E-2"/>
                  <c:y val="-2.0387361457094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6F1-4995-AEBD-EC548205A200}"/>
                </c:ext>
              </c:extLst>
            </c:dLbl>
            <c:dLbl>
              <c:idx val="2"/>
              <c:layout>
                <c:manualLayout>
                  <c:x val="-2.4234663414775537E-2"/>
                  <c:y val="-1.836881081777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6F1-4995-AEBD-EC548205A200}"/>
                </c:ext>
              </c:extLst>
            </c:dLbl>
            <c:dLbl>
              <c:idx val="3"/>
              <c:layout>
                <c:manualLayout>
                  <c:x val="-4.3561081868074718E-2"/>
                  <c:y val="-3.6535766571625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6F1-4995-AEBD-EC548205A200}"/>
                </c:ext>
              </c:extLst>
            </c:dLbl>
            <c:dLbl>
              <c:idx val="4"/>
              <c:layout>
                <c:manualLayout>
                  <c:x val="-4.0496250985166279E-2"/>
                  <c:y val="-2.4424462735727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6F1-4995-AEBD-EC548205A200}"/>
                </c:ext>
              </c:extLst>
            </c:dLbl>
            <c:dLbl>
              <c:idx val="5"/>
              <c:layout>
                <c:manualLayout>
                  <c:x val="-3.4335659014986655E-2"/>
                  <c:y val="-2.240591209641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6F1-4995-AEBD-EC548205A200}"/>
                </c:ext>
              </c:extLst>
            </c:dLbl>
            <c:dLbl>
              <c:idx val="6"/>
              <c:layout>
                <c:manualLayout>
                  <c:x val="-3.220904088421063E-2"/>
                  <c:y val="1.3927999411282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6F1-4995-AEBD-EC548205A200}"/>
                </c:ext>
              </c:extLst>
            </c:dLbl>
            <c:dLbl>
              <c:idx val="7"/>
              <c:layout>
                <c:manualLayout>
                  <c:x val="-3.2249632067600759E-2"/>
                  <c:y val="2.80578538864967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6F1-4995-AEBD-EC548205A200}"/>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92D050"/>
                      </a:solidFill>
                      <a:round/>
                    </a:ln>
                    <a:effectLst/>
                  </c:spPr>
                </c15:leaderLines>
              </c:ext>
            </c:extLst>
          </c:dLbls>
          <c:cat>
            <c:strRef>
              <c:f>Sheet1!$B$1:$G$1</c:f>
              <c:strCache>
                <c:ptCount val="6"/>
                <c:pt idx="0">
                  <c:v>2020年</c:v>
                </c:pt>
                <c:pt idx="1">
                  <c:v>2021年</c:v>
                </c:pt>
                <c:pt idx="2">
                  <c:v>2022年</c:v>
                </c:pt>
                <c:pt idx="3">
                  <c:v>2023年</c:v>
                </c:pt>
                <c:pt idx="4">
                  <c:v>2024年</c:v>
                </c:pt>
                <c:pt idx="5">
                  <c:v>2025年</c:v>
                </c:pt>
              </c:strCache>
            </c:strRef>
          </c:cat>
          <c:val>
            <c:numRef>
              <c:f>Sheet1!$B$4:$G$4</c:f>
              <c:numCache>
                <c:formatCode>0.0;\-0.0;0.0</c:formatCode>
                <c:ptCount val="6"/>
                <c:pt idx="0">
                  <c:v>20.9</c:v>
                </c:pt>
                <c:pt idx="1">
                  <c:v>25</c:v>
                </c:pt>
                <c:pt idx="2">
                  <c:v>29.6</c:v>
                </c:pt>
                <c:pt idx="3">
                  <c:v>36.299999999999997</c:v>
                </c:pt>
                <c:pt idx="4">
                  <c:v>45.1</c:v>
                </c:pt>
                <c:pt idx="5">
                  <c:v>50</c:v>
                </c:pt>
              </c:numCache>
            </c:numRef>
          </c:val>
          <c:smooth val="0"/>
          <c:extLst>
            <c:ext xmlns:c16="http://schemas.microsoft.com/office/drawing/2014/chart" uri="{C3380CC4-5D6E-409C-BE32-E72D297353CC}">
              <c16:uniqueId val="{00000017-56F1-4995-AEBD-EC548205A200}"/>
            </c:ext>
          </c:extLst>
        </c:ser>
        <c:ser>
          <c:idx val="2"/>
          <c:order val="4"/>
          <c:tx>
            <c:strRef>
              <c:f>Sheet1!$A$5</c:f>
              <c:strCache>
                <c:ptCount val="1"/>
                <c:pt idx="0">
                  <c:v>有料動画</c:v>
                </c:pt>
              </c:strCache>
            </c:strRef>
          </c:tx>
          <c:spPr>
            <a:ln w="19050" cap="rnd">
              <a:solidFill>
                <a:srgbClr val="EF8A45">
                  <a:alpha val="99000"/>
                </a:srgbClr>
              </a:solidFill>
              <a:round/>
            </a:ln>
            <a:effectLst/>
          </c:spPr>
          <c:marker>
            <c:symbol val="circle"/>
            <c:size val="5"/>
            <c:spPr>
              <a:solidFill>
                <a:srgbClr val="EF8A45"/>
              </a:solidFill>
              <a:ln w="19050">
                <a:solidFill>
                  <a:srgbClr val="EF8A45"/>
                </a:solidFill>
              </a:ln>
              <a:effectLst/>
            </c:spPr>
          </c:marker>
          <c:dPt>
            <c:idx val="5"/>
            <c:marker>
              <c:symbol val="circle"/>
              <c:size val="5"/>
              <c:spPr>
                <a:solidFill>
                  <a:srgbClr val="EF8A45">
                    <a:alpha val="96000"/>
                  </a:srgbClr>
                </a:solidFill>
                <a:ln w="19050">
                  <a:solidFill>
                    <a:srgbClr val="EF8A45"/>
                  </a:solidFill>
                </a:ln>
                <a:effectLst/>
              </c:spPr>
            </c:marker>
            <c:bubble3D val="0"/>
            <c:extLst>
              <c:ext xmlns:c16="http://schemas.microsoft.com/office/drawing/2014/chart" uri="{C3380CC4-5D6E-409C-BE32-E72D297353CC}">
                <c16:uniqueId val="{0000001C-56F1-4995-AEBD-EC548205A200}"/>
              </c:ext>
            </c:extLst>
          </c:dPt>
          <c:dLbls>
            <c:dLbl>
              <c:idx val="0"/>
              <c:layout>
                <c:manualLayout>
                  <c:x val="-5.4681469140334775E-2"/>
                  <c:y val="-2.6443013375043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6F1-4995-AEBD-EC548205A200}"/>
                </c:ext>
              </c:extLst>
            </c:dLbl>
            <c:dLbl>
              <c:idx val="1"/>
              <c:layout>
                <c:manualLayout>
                  <c:x val="-4.1215345609796873E-2"/>
                  <c:y val="-3.0480114653676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6F1-4995-AEBD-EC548205A200}"/>
                </c:ext>
              </c:extLst>
            </c:dLbl>
            <c:dLbl>
              <c:idx val="2"/>
              <c:layout>
                <c:manualLayout>
                  <c:x val="-5.0481486706602741E-2"/>
                  <c:y val="-2.6443013375043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6F1-4995-AEBD-EC548205A200}"/>
                </c:ext>
              </c:extLst>
            </c:dLbl>
            <c:dLbl>
              <c:idx val="3"/>
              <c:layout>
                <c:manualLayout>
                  <c:x val="-1.5675218759416909E-2"/>
                  <c:y val="3.8150607083078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0-4A90-9BD3-C174C1925A42}"/>
                </c:ext>
              </c:extLst>
            </c:dLbl>
            <c:dLbl>
              <c:idx val="4"/>
              <c:layout>
                <c:manualLayout>
                  <c:x val="-1.5675218759416909E-2"/>
                  <c:y val="3.2094955165129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6F1-4995-AEBD-EC548205A200}"/>
                </c:ext>
              </c:extLst>
            </c:dLbl>
            <c:dLbl>
              <c:idx val="5"/>
              <c:layout>
                <c:manualLayout>
                  <c:x val="-3.3907073398419009E-2"/>
                  <c:y val="2.4020752607864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6F1-4995-AEBD-EC548205A200}"/>
                </c:ext>
              </c:extLst>
            </c:dLbl>
            <c:dLbl>
              <c:idx val="6"/>
              <c:layout>
                <c:manualLayout>
                  <c:x val="-3.5564514729237502E-2"/>
                  <c:y val="3.6132056443761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6F1-4995-AEBD-EC548205A200}"/>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EF8A45"/>
                      </a:solidFill>
                      <a:round/>
                    </a:ln>
                    <a:effectLst/>
                  </c:spPr>
                </c15:leaderLines>
              </c:ext>
            </c:extLst>
          </c:dLbls>
          <c:cat>
            <c:strRef>
              <c:f>Sheet1!$B$1:$G$1</c:f>
              <c:strCache>
                <c:ptCount val="6"/>
                <c:pt idx="0">
                  <c:v>2020年</c:v>
                </c:pt>
                <c:pt idx="1">
                  <c:v>2021年</c:v>
                </c:pt>
                <c:pt idx="2">
                  <c:v>2022年</c:v>
                </c:pt>
                <c:pt idx="3">
                  <c:v>2023年</c:v>
                </c:pt>
                <c:pt idx="4">
                  <c:v>2024年</c:v>
                </c:pt>
                <c:pt idx="5">
                  <c:v>2025年</c:v>
                </c:pt>
              </c:strCache>
            </c:strRef>
          </c:cat>
          <c:val>
            <c:numRef>
              <c:f>Sheet1!$B$5:$G$5</c:f>
              <c:numCache>
                <c:formatCode>0.0;\-0.0;0.0</c:formatCode>
                <c:ptCount val="6"/>
                <c:pt idx="0">
                  <c:v>20.6</c:v>
                </c:pt>
                <c:pt idx="1">
                  <c:v>30</c:v>
                </c:pt>
                <c:pt idx="2">
                  <c:v>34</c:v>
                </c:pt>
                <c:pt idx="3">
                  <c:v>36.799999999999997</c:v>
                </c:pt>
                <c:pt idx="4">
                  <c:v>45.3</c:v>
                </c:pt>
                <c:pt idx="5">
                  <c:v>48.2</c:v>
                </c:pt>
              </c:numCache>
            </c:numRef>
          </c:val>
          <c:smooth val="0"/>
          <c:extLst>
            <c:ext xmlns:c16="http://schemas.microsoft.com/office/drawing/2014/chart" uri="{C3380CC4-5D6E-409C-BE32-E72D297353CC}">
              <c16:uniqueId val="{0000001E-56F1-4995-AEBD-EC548205A200}"/>
            </c:ext>
          </c:extLst>
        </c:ser>
        <c:dLbls>
          <c:dLblPos val="t"/>
          <c:showLegendKey val="0"/>
          <c:showVal val="1"/>
          <c:showCatName val="0"/>
          <c:showSerName val="0"/>
          <c:showPercent val="0"/>
          <c:showBubbleSize val="0"/>
        </c:dLbls>
        <c:marker val="1"/>
        <c:smooth val="0"/>
        <c:axId val="1569286639"/>
        <c:axId val="1569287119"/>
      </c:lineChart>
      <c:catAx>
        <c:axId val="156928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7119"/>
        <c:crosses val="autoZero"/>
        <c:auto val="1"/>
        <c:lblAlgn val="ctr"/>
        <c:lblOffset val="100"/>
        <c:noMultiLvlLbl val="0"/>
      </c:catAx>
      <c:valAx>
        <c:axId val="15692871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endParaRPr lang="ja-JP"/>
          </a:p>
        </c:txPr>
        <c:crossAx val="15692866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HGPｺﾞｼｯｸE" panose="020B0900000000000000" pitchFamily="50" charset="-128"/>
          <a:ea typeface="HGPｺﾞｼｯｸE" panose="020B09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76144813064491"/>
          <c:y val="5.1146472570947295E-2"/>
          <c:w val="0.84103790685826851"/>
          <c:h val="0.6984139013136248"/>
        </c:manualLayout>
      </c:layout>
      <c:barChart>
        <c:barDir val="col"/>
        <c:grouping val="stacked"/>
        <c:varyColors val="0"/>
        <c:ser>
          <c:idx val="0"/>
          <c:order val="0"/>
          <c:tx>
            <c:strRef>
              <c:f>'[（貼付け用）2025年メディア定点_東京-1.xlsx]Q2性年代別'!$E$36</c:f>
              <c:strCache>
                <c:ptCount val="1"/>
                <c:pt idx="0">
                  <c:v>テレビ</c:v>
                </c:pt>
              </c:strCache>
            </c:strRef>
          </c:tx>
          <c:spPr>
            <a:solidFill>
              <a:srgbClr val="000080"/>
            </a:solidFill>
            <a:ln w="12700">
              <a:noFill/>
              <a:prstDash val="solid"/>
            </a:ln>
          </c:spPr>
          <c:invertIfNegative val="0"/>
          <c:dLbls>
            <c:spPr>
              <a:noFill/>
              <a:ln w="25400">
                <a:noFill/>
              </a:ln>
            </c:spPr>
            <c:txPr>
              <a:bodyPr/>
              <a:lstStyle/>
              <a:p>
                <a:pPr>
                  <a:defRPr lang="ja-JP" sz="1000" b="0" i="0" u="none" strike="noStrike" baseline="0">
                    <a:solidFill>
                      <a:schemeClr val="bg1"/>
                    </a:solidFill>
                    <a:latin typeface="HGPｺﾞｼｯｸE" panose="020B0900000000000000" pitchFamily="50" charset="-128"/>
                    <a:ea typeface="HGPｺﾞｼｯｸE" panose="020B0900000000000000" pitchFamily="50" charset="-128"/>
                    <a:cs typeface="HGP創英角ｺﾞｼｯｸUB"/>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'[（貼付け用）2025年メディア定点_東京-1.xlsx]Q2性年代別'!$E$37:$E$51</c:f>
              <c:numCache>
                <c:formatCode>0.0_ </c:formatCode>
                <c:ptCount val="15"/>
                <c:pt idx="0">
                  <c:v>122.1</c:v>
                </c:pt>
                <c:pt idx="1">
                  <c:v>100.4</c:v>
                </c:pt>
                <c:pt idx="2">
                  <c:v>68.099999999999994</c:v>
                </c:pt>
                <c:pt idx="3">
                  <c:v>59.9</c:v>
                </c:pt>
                <c:pt idx="4">
                  <c:v>82.3</c:v>
                </c:pt>
                <c:pt idx="5">
                  <c:v>94.8</c:v>
                </c:pt>
                <c:pt idx="6">
                  <c:v>121.7</c:v>
                </c:pt>
                <c:pt idx="7">
                  <c:v>164.7</c:v>
                </c:pt>
                <c:pt idx="8">
                  <c:v>144.30000000000001</c:v>
                </c:pt>
                <c:pt idx="9">
                  <c:v>92.4</c:v>
                </c:pt>
                <c:pt idx="10">
                  <c:v>89.8</c:v>
                </c:pt>
                <c:pt idx="11">
                  <c:v>154.1</c:v>
                </c:pt>
                <c:pt idx="12">
                  <c:v>124.7</c:v>
                </c:pt>
                <c:pt idx="13">
                  <c:v>166.8</c:v>
                </c:pt>
                <c:pt idx="14">
                  <c:v>216.3</c:v>
                </c:pt>
              </c:numCache>
            </c:numRef>
          </c:val>
          <c:extLst>
            <c:ext xmlns:c16="http://schemas.microsoft.com/office/drawing/2014/chart" uri="{C3380CC4-5D6E-409C-BE32-E72D297353CC}">
              <c16:uniqueId val="{00000000-D8B1-4950-B5BD-FB582BC06B3F}"/>
            </c:ext>
          </c:extLst>
        </c:ser>
        <c:ser>
          <c:idx val="1"/>
          <c:order val="1"/>
          <c:tx>
            <c:strRef>
              <c:f>'[（貼付け用）2025年メディア定点_東京-1.xlsx]Q2性年代別'!$F$36</c:f>
              <c:strCache>
                <c:ptCount val="1"/>
                <c:pt idx="0">
                  <c:v>ラジオ</c:v>
                </c:pt>
              </c:strCache>
            </c:strRef>
          </c:tx>
          <c:spPr>
            <a:solidFill>
              <a:srgbClr val="0000FF"/>
            </a:solidFill>
            <a:ln>
              <a:noFill/>
            </a:ln>
          </c:spPr>
          <c:invertIfNegative val="0"/>
          <c:dLbls>
            <c:dLbl>
              <c:idx val="2"/>
              <c:layout>
                <c:manualLayout>
                  <c:x val="-2.8272220753410115E-17"/>
                  <c:y val="1.37129675146851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B1-4950-B5BD-FB582BC06B3F}"/>
                </c:ext>
              </c:extLst>
            </c:dLbl>
            <c:dLbl>
              <c:idx val="3"/>
              <c:layout>
                <c:manualLayout>
                  <c:x val="0"/>
                  <c:y val="5.14403361632706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B1-4950-B5BD-FB582BC06B3F}"/>
                </c:ext>
              </c:extLst>
            </c:dLbl>
            <c:dLbl>
              <c:idx val="4"/>
              <c:layout>
                <c:manualLayout>
                  <c:x val="0"/>
                  <c:y val="5.1440336163271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B1-4950-B5BD-FB582BC06B3F}"/>
                </c:ext>
              </c:extLst>
            </c:dLbl>
            <c:dLbl>
              <c:idx val="9"/>
              <c:layout>
                <c:manualLayout>
                  <c:x val="0"/>
                  <c:y val="1.54241666058291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B1-4950-B5BD-FB582BC06B3F}"/>
                </c:ext>
              </c:extLst>
            </c:dLbl>
            <c:dLbl>
              <c:idx val="10"/>
              <c:layout>
                <c:manualLayout>
                  <c:x val="0"/>
                  <c:y val="1.7141513174869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B1-4950-B5BD-FB582BC06B3F}"/>
                </c:ext>
              </c:extLst>
            </c:dLbl>
            <c:spPr>
              <a:noFill/>
              <a:ln>
                <a:noFill/>
              </a:ln>
              <a:effectLst/>
            </c:spPr>
            <c:txPr>
              <a:bodyPr/>
              <a:lstStyle/>
              <a:p>
                <a:pPr>
                  <a:defRPr lang="ja-JP" sz="900">
                    <a:solidFill>
                      <a:schemeClr val="bg1"/>
                    </a:solidFill>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'[（貼付け用）2025年メディア定点_東京-1.xlsx]Q2性年代別'!$F$37:$F$51</c:f>
              <c:numCache>
                <c:formatCode>0.0_ </c:formatCode>
                <c:ptCount val="15"/>
                <c:pt idx="0">
                  <c:v>24</c:v>
                </c:pt>
                <c:pt idx="1">
                  <c:v>24.5</c:v>
                </c:pt>
                <c:pt idx="2">
                  <c:v>7</c:v>
                </c:pt>
                <c:pt idx="3">
                  <c:v>14.6</c:v>
                </c:pt>
                <c:pt idx="4">
                  <c:v>16.3</c:v>
                </c:pt>
                <c:pt idx="5">
                  <c:v>32.799999999999997</c:v>
                </c:pt>
                <c:pt idx="6">
                  <c:v>29.8</c:v>
                </c:pt>
                <c:pt idx="7">
                  <c:v>34.799999999999997</c:v>
                </c:pt>
                <c:pt idx="8">
                  <c:v>23.4</c:v>
                </c:pt>
                <c:pt idx="9">
                  <c:v>8</c:v>
                </c:pt>
                <c:pt idx="10">
                  <c:v>9.6</c:v>
                </c:pt>
                <c:pt idx="11">
                  <c:v>17.3</c:v>
                </c:pt>
                <c:pt idx="12">
                  <c:v>23.4</c:v>
                </c:pt>
                <c:pt idx="13">
                  <c:v>40.299999999999997</c:v>
                </c:pt>
                <c:pt idx="14">
                  <c:v>30.3</c:v>
                </c:pt>
              </c:numCache>
            </c:numRef>
          </c:val>
          <c:extLst>
            <c:ext xmlns:c16="http://schemas.microsoft.com/office/drawing/2014/chart" uri="{C3380CC4-5D6E-409C-BE32-E72D297353CC}">
              <c16:uniqueId val="{00000006-D8B1-4950-B5BD-FB582BC06B3F}"/>
            </c:ext>
          </c:extLst>
        </c:ser>
        <c:ser>
          <c:idx val="2"/>
          <c:order val="2"/>
          <c:tx>
            <c:strRef>
              <c:f>'[（貼付け用）2025年メディア定点_東京-1.xlsx]Q2性年代別'!$G$36</c:f>
              <c:strCache>
                <c:ptCount val="1"/>
                <c:pt idx="0">
                  <c:v>新聞</c:v>
                </c:pt>
              </c:strCache>
            </c:strRef>
          </c:tx>
          <c:spPr>
            <a:solidFill>
              <a:srgbClr val="008000"/>
            </a:solidFill>
            <a:ln>
              <a:noFill/>
            </a:ln>
          </c:spPr>
          <c:invertIfNegative val="0"/>
          <c:dLbls>
            <c:dLbl>
              <c:idx val="2"/>
              <c:layout>
                <c:manualLayout>
                  <c:x val="0"/>
                  <c:y val="3.42759257907301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B1-4950-B5BD-FB582BC06B3F}"/>
                </c:ext>
              </c:extLst>
            </c:dLbl>
            <c:dLbl>
              <c:idx val="3"/>
              <c:layout>
                <c:manualLayout>
                  <c:x val="0"/>
                  <c:y val="3.42935574421812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B1-4950-B5BD-FB582BC06B3F}"/>
                </c:ext>
              </c:extLst>
            </c:dLbl>
            <c:dLbl>
              <c:idx val="4"/>
              <c:layout>
                <c:manualLayout>
                  <c:x val="0"/>
                  <c:y val="3.42935574421800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B1-4950-B5BD-FB582BC06B3F}"/>
                </c:ext>
              </c:extLst>
            </c:dLbl>
            <c:dLbl>
              <c:idx val="8"/>
              <c:layout>
                <c:manualLayout>
                  <c:x val="0"/>
                  <c:y val="3.42935574421806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B1-4950-B5BD-FB582BC06B3F}"/>
                </c:ext>
              </c:extLst>
            </c:dLbl>
            <c:dLbl>
              <c:idx val="9"/>
              <c:layout>
                <c:manualLayout>
                  <c:x val="0"/>
                  <c:y val="6.85695630636244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B1-4950-B5BD-FB582BC06B3F}"/>
                </c:ext>
              </c:extLst>
            </c:dLbl>
            <c:dLbl>
              <c:idx val="10"/>
              <c:layout>
                <c:manualLayout>
                  <c:x val="0"/>
                  <c:y val="6.85601120832269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B1-4950-B5BD-FB582BC06B3F}"/>
                </c:ext>
              </c:extLst>
            </c:dLbl>
            <c:dLbl>
              <c:idx val="12"/>
              <c:layout>
                <c:manualLayout>
                  <c:x val="0"/>
                  <c:y val="1.7333892593495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B1-4950-B5BD-FB582BC06B3F}"/>
                </c:ext>
              </c:extLst>
            </c:dLbl>
            <c:spPr>
              <a:noFill/>
              <a:ln>
                <a:noFill/>
              </a:ln>
              <a:effectLst/>
            </c:spPr>
            <c:txPr>
              <a:bodyPr/>
              <a:lstStyle/>
              <a:p>
                <a:pPr>
                  <a:defRPr lang="ja-JP" sz="900">
                    <a:solidFill>
                      <a:schemeClr val="bg1"/>
                    </a:solidFill>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'[（貼付け用）2025年メディア定点_東京-1.xlsx]Q2性年代別'!$G$37:$G$51</c:f>
              <c:numCache>
                <c:formatCode>0.0_ </c:formatCode>
                <c:ptCount val="15"/>
                <c:pt idx="0">
                  <c:v>10.7</c:v>
                </c:pt>
                <c:pt idx="1">
                  <c:v>11.7</c:v>
                </c:pt>
                <c:pt idx="2">
                  <c:v>4.7</c:v>
                </c:pt>
                <c:pt idx="3">
                  <c:v>8.4</c:v>
                </c:pt>
                <c:pt idx="4">
                  <c:v>10</c:v>
                </c:pt>
                <c:pt idx="5">
                  <c:v>10.8</c:v>
                </c:pt>
                <c:pt idx="6">
                  <c:v>10.5</c:v>
                </c:pt>
                <c:pt idx="7">
                  <c:v>24.5</c:v>
                </c:pt>
                <c:pt idx="8">
                  <c:v>9.6999999999999993</c:v>
                </c:pt>
                <c:pt idx="9">
                  <c:v>1.7</c:v>
                </c:pt>
                <c:pt idx="10">
                  <c:v>2.4</c:v>
                </c:pt>
                <c:pt idx="11">
                  <c:v>7.8</c:v>
                </c:pt>
                <c:pt idx="12">
                  <c:v>4.0999999999999996</c:v>
                </c:pt>
                <c:pt idx="13">
                  <c:v>16.600000000000001</c:v>
                </c:pt>
                <c:pt idx="14">
                  <c:v>22.7</c:v>
                </c:pt>
              </c:numCache>
            </c:numRef>
          </c:val>
          <c:extLst>
            <c:ext xmlns:c16="http://schemas.microsoft.com/office/drawing/2014/chart" uri="{C3380CC4-5D6E-409C-BE32-E72D297353CC}">
              <c16:uniqueId val="{0000000E-D8B1-4950-B5BD-FB582BC06B3F}"/>
            </c:ext>
          </c:extLst>
        </c:ser>
        <c:ser>
          <c:idx val="3"/>
          <c:order val="3"/>
          <c:tx>
            <c:strRef>
              <c:f>'[（貼付け用）2025年メディア定点_東京-1.xlsx]Q2性年代別'!$H$36</c:f>
              <c:strCache>
                <c:ptCount val="1"/>
                <c:pt idx="0">
                  <c:v>雑誌</c:v>
                </c:pt>
              </c:strCache>
            </c:strRef>
          </c:tx>
          <c:spPr>
            <a:solidFill>
              <a:srgbClr val="00FF00"/>
            </a:solidFill>
            <a:ln>
              <a:noFill/>
            </a:ln>
          </c:spPr>
          <c:invertIfNegative val="0"/>
          <c:dLbls>
            <c:dLbl>
              <c:idx val="0"/>
              <c:layout>
                <c:manualLayout>
                  <c:x val="-2.5383345860226776E-17"/>
                  <c:y val="-5.13950172463344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B1-4950-B5BD-FB582BC06B3F}"/>
                </c:ext>
              </c:extLst>
            </c:dLbl>
            <c:dLbl>
              <c:idx val="1"/>
              <c:layout>
                <c:manualLayout>
                  <c:x val="-2.5383345860226776E-17"/>
                  <c:y val="-3.4263344830888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8B1-4950-B5BD-FB582BC06B3F}"/>
                </c:ext>
              </c:extLst>
            </c:dLbl>
            <c:dLbl>
              <c:idx val="2"/>
              <c:layout>
                <c:manualLayout>
                  <c:x val="-2.8272220753410115E-17"/>
                  <c:y val="-6.85871148843625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8B1-4950-B5BD-FB582BC06B3F}"/>
                </c:ext>
              </c:extLst>
            </c:dLbl>
            <c:dLbl>
              <c:idx val="3"/>
              <c:layout>
                <c:manualLayout>
                  <c:x val="0"/>
                  <c:y val="-5.14403361632731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8B1-4950-B5BD-FB582BC06B3F}"/>
                </c:ext>
              </c:extLst>
            </c:dLbl>
            <c:dLbl>
              <c:idx val="4"/>
              <c:layout>
                <c:manualLayout>
                  <c:x val="0"/>
                  <c:y val="-1.6905609891562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B1-4950-B5BD-FB582BC06B3F}"/>
                </c:ext>
              </c:extLst>
            </c:dLbl>
            <c:dLbl>
              <c:idx val="6"/>
              <c:layout>
                <c:manualLayout>
                  <c:x val="0"/>
                  <c:y val="-1.72672708398623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8B1-4950-B5BD-FB582BC06B3F}"/>
                </c:ext>
              </c:extLst>
            </c:dLbl>
            <c:dLbl>
              <c:idx val="9"/>
              <c:layout>
                <c:manualLayout>
                  <c:x val="0"/>
                  <c:y val="-8.63363541993118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8B1-4950-B5BD-FB582BC06B3F}"/>
                </c:ext>
              </c:extLst>
            </c:dLbl>
            <c:dLbl>
              <c:idx val="10"/>
              <c:layout>
                <c:manualLayout>
                  <c:x val="0"/>
                  <c:y val="-5.1440336163271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8B1-4950-B5BD-FB582BC06B3F}"/>
                </c:ext>
              </c:extLst>
            </c:dLbl>
            <c:dLbl>
              <c:idx val="11"/>
              <c:layout>
                <c:manualLayout>
                  <c:x val="0"/>
                  <c:y val="-5.14403361632712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8B1-4950-B5BD-FB582BC06B3F}"/>
                </c:ext>
              </c:extLst>
            </c:dLbl>
            <c:dLbl>
              <c:idx val="12"/>
              <c:layout>
                <c:manualLayout>
                  <c:x val="-1.0150703443324181E-16"/>
                  <c:y val="-5.09452471157199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8B1-4950-B5BD-FB582BC06B3F}"/>
                </c:ext>
              </c:extLst>
            </c:dLbl>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'[（貼付け用）2025年メディア定点_東京-1.xlsx]Q2性年代別'!$H$37:$H$51</c:f>
              <c:numCache>
                <c:formatCode>0.0_ </c:formatCode>
                <c:ptCount val="15"/>
                <c:pt idx="0">
                  <c:v>9.1999999999999993</c:v>
                </c:pt>
                <c:pt idx="1">
                  <c:v>9.5</c:v>
                </c:pt>
                <c:pt idx="2">
                  <c:v>4.5999999999999996</c:v>
                </c:pt>
                <c:pt idx="3">
                  <c:v>4.5999999999999996</c:v>
                </c:pt>
                <c:pt idx="4">
                  <c:v>10.9</c:v>
                </c:pt>
                <c:pt idx="5">
                  <c:v>12.9</c:v>
                </c:pt>
                <c:pt idx="6">
                  <c:v>10</c:v>
                </c:pt>
                <c:pt idx="7">
                  <c:v>10.1</c:v>
                </c:pt>
                <c:pt idx="8">
                  <c:v>8.8000000000000007</c:v>
                </c:pt>
                <c:pt idx="9">
                  <c:v>1.5</c:v>
                </c:pt>
                <c:pt idx="10">
                  <c:v>2.2000000000000002</c:v>
                </c:pt>
                <c:pt idx="11">
                  <c:v>7.5</c:v>
                </c:pt>
                <c:pt idx="12">
                  <c:v>8.8000000000000007</c:v>
                </c:pt>
                <c:pt idx="13">
                  <c:v>12.3</c:v>
                </c:pt>
                <c:pt idx="14">
                  <c:v>16.8</c:v>
                </c:pt>
              </c:numCache>
            </c:numRef>
          </c:val>
          <c:extLst>
            <c:ext xmlns:c16="http://schemas.microsoft.com/office/drawing/2014/chart" uri="{C3380CC4-5D6E-409C-BE32-E72D297353CC}">
              <c16:uniqueId val="{00000019-D8B1-4950-B5BD-FB582BC06B3F}"/>
            </c:ext>
          </c:extLst>
        </c:ser>
        <c:ser>
          <c:idx val="4"/>
          <c:order val="4"/>
          <c:tx>
            <c:strRef>
              <c:f>'[（貼付け用）2025年メディア定点_東京-1.xlsx]Q2性年代別'!$I$36</c:f>
              <c:strCache>
                <c:ptCount val="1"/>
                <c:pt idx="0">
                  <c:v>パソコン</c:v>
                </c:pt>
              </c:strCache>
            </c:strRef>
          </c:tx>
          <c:spPr>
            <a:solidFill>
              <a:srgbClr val="FF66FF"/>
            </a:solidFill>
            <a:ln>
              <a:noFill/>
            </a:ln>
          </c:spPr>
          <c:invertIfNegative val="0"/>
          <c:dLbls>
            <c:dLbl>
              <c:idx val="9"/>
              <c:layout>
                <c:manualLayout>
                  <c:x val="0"/>
                  <c:y val="-5.14138886860971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8B1-4950-B5BD-FB582BC06B3F}"/>
                </c:ext>
              </c:extLst>
            </c:dLbl>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'[（貼付け用）2025年メディア定点_東京-1.xlsx]Q2性年代別'!$I$37:$I$51</c:f>
              <c:numCache>
                <c:formatCode>0.0_ </c:formatCode>
                <c:ptCount val="15"/>
                <c:pt idx="0">
                  <c:v>70.900000000000006</c:v>
                </c:pt>
                <c:pt idx="1">
                  <c:v>96.7</c:v>
                </c:pt>
                <c:pt idx="2">
                  <c:v>58.6</c:v>
                </c:pt>
                <c:pt idx="3">
                  <c:v>98.6</c:v>
                </c:pt>
                <c:pt idx="4">
                  <c:v>107.6</c:v>
                </c:pt>
                <c:pt idx="5">
                  <c:v>84.8</c:v>
                </c:pt>
                <c:pt idx="6">
                  <c:v>98.9</c:v>
                </c:pt>
                <c:pt idx="7">
                  <c:v>109.4</c:v>
                </c:pt>
                <c:pt idx="8">
                  <c:v>44.3</c:v>
                </c:pt>
                <c:pt idx="9">
                  <c:v>39.799999999999997</c:v>
                </c:pt>
                <c:pt idx="10">
                  <c:v>67.099999999999994</c:v>
                </c:pt>
                <c:pt idx="11">
                  <c:v>42</c:v>
                </c:pt>
                <c:pt idx="12">
                  <c:v>46.1</c:v>
                </c:pt>
                <c:pt idx="13">
                  <c:v>34.4</c:v>
                </c:pt>
                <c:pt idx="14">
                  <c:v>31.7</c:v>
                </c:pt>
              </c:numCache>
            </c:numRef>
          </c:val>
          <c:extLst>
            <c:ext xmlns:c16="http://schemas.microsoft.com/office/drawing/2014/chart" uri="{C3380CC4-5D6E-409C-BE32-E72D297353CC}">
              <c16:uniqueId val="{0000001B-D8B1-4950-B5BD-FB582BC06B3F}"/>
            </c:ext>
          </c:extLst>
        </c:ser>
        <c:ser>
          <c:idx val="5"/>
          <c:order val="5"/>
          <c:tx>
            <c:strRef>
              <c:f>'[（貼付け用）2025年メディア定点_東京-1.xlsx]Q2性年代別'!$J$36</c:f>
              <c:strCache>
                <c:ptCount val="1"/>
                <c:pt idx="0">
                  <c:v>タブレット端末</c:v>
                </c:pt>
              </c:strCache>
            </c:strRef>
          </c:tx>
          <c:spPr>
            <a:solidFill>
              <a:srgbClr val="FFC000"/>
            </a:solidFill>
            <a:ln>
              <a:noFill/>
            </a:ln>
          </c:spPr>
          <c:invertIfNegative val="0"/>
          <c:dLbls>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'[（貼付け用）2025年メディア定点_東京-1.xlsx]Q2性年代別'!$J$37:$J$51</c:f>
              <c:numCache>
                <c:formatCode>0.0_ </c:formatCode>
                <c:ptCount val="15"/>
                <c:pt idx="0">
                  <c:v>38</c:v>
                </c:pt>
                <c:pt idx="1">
                  <c:v>43.8</c:v>
                </c:pt>
                <c:pt idx="2">
                  <c:v>74.400000000000006</c:v>
                </c:pt>
                <c:pt idx="3">
                  <c:v>64</c:v>
                </c:pt>
                <c:pt idx="4">
                  <c:v>41.1</c:v>
                </c:pt>
                <c:pt idx="5">
                  <c:v>45.7</c:v>
                </c:pt>
                <c:pt idx="6">
                  <c:v>36.700000000000003</c:v>
                </c:pt>
                <c:pt idx="7">
                  <c:v>17.899999999999999</c:v>
                </c:pt>
                <c:pt idx="8">
                  <c:v>32.1</c:v>
                </c:pt>
                <c:pt idx="9">
                  <c:v>61.9</c:v>
                </c:pt>
                <c:pt idx="10">
                  <c:v>20</c:v>
                </c:pt>
                <c:pt idx="11">
                  <c:v>35.5</c:v>
                </c:pt>
                <c:pt idx="12">
                  <c:v>31.7</c:v>
                </c:pt>
                <c:pt idx="13">
                  <c:v>35.700000000000003</c:v>
                </c:pt>
                <c:pt idx="14">
                  <c:v>27</c:v>
                </c:pt>
              </c:numCache>
            </c:numRef>
          </c:val>
          <c:extLst>
            <c:ext xmlns:c16="http://schemas.microsoft.com/office/drawing/2014/chart" uri="{C3380CC4-5D6E-409C-BE32-E72D297353CC}">
              <c16:uniqueId val="{0000001C-D8B1-4950-B5BD-FB582BC06B3F}"/>
            </c:ext>
          </c:extLst>
        </c:ser>
        <c:ser>
          <c:idx val="6"/>
          <c:order val="6"/>
          <c:tx>
            <c:strRef>
              <c:f>'[（貼付け用）2025年メディア定点_東京-1.xlsx]Q2性年代別'!$K$36</c:f>
              <c:strCache>
                <c:ptCount val="1"/>
                <c:pt idx="0">
                  <c:v>携帯／スマホ</c:v>
                </c:pt>
              </c:strCache>
            </c:strRef>
          </c:tx>
          <c:spPr>
            <a:solidFill>
              <a:srgbClr val="FF0000"/>
            </a:solidFill>
            <a:ln>
              <a:noFill/>
            </a:ln>
          </c:spPr>
          <c:invertIfNegative val="0"/>
          <c:dLbls>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'[（貼付け用）2025年メディア定点_東京-1.xlsx]Q2性年代別'!$D$37:$D$51</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'[（貼付け用）2025年メディア定点_東京-1.xlsx]Q2性年代別'!$K$37:$K$51</c:f>
              <c:numCache>
                <c:formatCode>0.0_ </c:formatCode>
                <c:ptCount val="15"/>
                <c:pt idx="0">
                  <c:v>165.1</c:v>
                </c:pt>
                <c:pt idx="1">
                  <c:v>155.69999999999999</c:v>
                </c:pt>
                <c:pt idx="2">
                  <c:v>210.8</c:v>
                </c:pt>
                <c:pt idx="3">
                  <c:v>227.5</c:v>
                </c:pt>
                <c:pt idx="4">
                  <c:v>173.6</c:v>
                </c:pt>
                <c:pt idx="5">
                  <c:v>142.80000000000001</c:v>
                </c:pt>
                <c:pt idx="6">
                  <c:v>121.7</c:v>
                </c:pt>
                <c:pt idx="7">
                  <c:v>89.3</c:v>
                </c:pt>
                <c:pt idx="8">
                  <c:v>174.7</c:v>
                </c:pt>
                <c:pt idx="9">
                  <c:v>237.1</c:v>
                </c:pt>
                <c:pt idx="10">
                  <c:v>231</c:v>
                </c:pt>
                <c:pt idx="11">
                  <c:v>205.3</c:v>
                </c:pt>
                <c:pt idx="12">
                  <c:v>170.1</c:v>
                </c:pt>
                <c:pt idx="13">
                  <c:v>139.30000000000001</c:v>
                </c:pt>
                <c:pt idx="14">
                  <c:v>98.4</c:v>
                </c:pt>
              </c:numCache>
            </c:numRef>
          </c:val>
          <c:extLst>
            <c:ext xmlns:c16="http://schemas.microsoft.com/office/drawing/2014/chart" uri="{C3380CC4-5D6E-409C-BE32-E72D297353CC}">
              <c16:uniqueId val="{0000001D-D8B1-4950-B5BD-FB582BC06B3F}"/>
            </c:ext>
          </c:extLst>
        </c:ser>
        <c:dLbls>
          <c:showLegendKey val="0"/>
          <c:showVal val="0"/>
          <c:showCatName val="0"/>
          <c:showSerName val="0"/>
          <c:showPercent val="0"/>
          <c:showBubbleSize val="0"/>
        </c:dLbls>
        <c:gapWidth val="30"/>
        <c:overlap val="100"/>
        <c:axId val="-591928816"/>
        <c:axId val="-591925008"/>
      </c:barChart>
      <c:catAx>
        <c:axId val="-59192881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eaVert"/>
          <a:lstStyle/>
          <a:p>
            <a:pPr>
              <a:defRPr lang="ja-JP" sz="10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crossAx val="-591925008"/>
        <c:crosses val="autoZero"/>
        <c:auto val="1"/>
        <c:lblAlgn val="ctr"/>
        <c:lblOffset val="100"/>
        <c:tickLblSkip val="1"/>
        <c:noMultiLvlLbl val="0"/>
      </c:catAx>
      <c:valAx>
        <c:axId val="-591925008"/>
        <c:scaling>
          <c:orientation val="minMax"/>
        </c:scaling>
        <c:delete val="0"/>
        <c:axPos val="l"/>
        <c:majorGridlines>
          <c:spPr>
            <a:ln w="3175">
              <a:solidFill>
                <a:srgbClr val="000000"/>
              </a:solidFill>
              <a:prstDash val="solid"/>
            </a:ln>
          </c:spPr>
        </c:majorGridlines>
        <c:numFmt formatCode="#,##0&quot;分&quot;" sourceLinked="0"/>
        <c:majorTickMark val="in"/>
        <c:minorTickMark val="none"/>
        <c:tickLblPos val="nextTo"/>
        <c:spPr>
          <a:ln w="3175">
            <a:solidFill>
              <a:srgbClr val="000000"/>
            </a:solidFill>
            <a:prstDash val="solid"/>
          </a:ln>
        </c:spPr>
        <c:txPr>
          <a:bodyPr rot="0" vert="horz"/>
          <a:lstStyle/>
          <a:p>
            <a:pPr>
              <a:defRPr lang="ja-JP" sz="14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crossAx val="-591928816"/>
        <c:crosses val="autoZero"/>
        <c:crossBetween val="between"/>
      </c:valAx>
      <c:spPr>
        <a:noFill/>
        <a:ln w="12700">
          <a:solidFill>
            <a:srgbClr val="808080"/>
          </a:solidFill>
          <a:prstDash val="solid"/>
        </a:ln>
      </c:spPr>
    </c:plotArea>
    <c:legend>
      <c:legendPos val="b"/>
      <c:layout>
        <c:manualLayout>
          <c:xMode val="edge"/>
          <c:yMode val="edge"/>
          <c:x val="0.13442779734416513"/>
          <c:y val="0.91087247209986888"/>
          <c:w val="0.79297897528459826"/>
          <c:h val="5.9631256500157895E-2"/>
        </c:manualLayout>
      </c:layout>
      <c:overlay val="0"/>
      <c:spPr>
        <a:solidFill>
          <a:srgbClr val="FFFFFF"/>
        </a:solidFill>
        <a:ln w="3175">
          <a:solidFill>
            <a:srgbClr val="000000"/>
          </a:solidFill>
          <a:prstDash val="solid"/>
        </a:ln>
      </c:spPr>
      <c:txPr>
        <a:bodyPr/>
        <a:lstStyle/>
        <a:p>
          <a:pPr>
            <a:defRPr lang="ja-JP" sz="12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HGP創英角ｺﾞｼｯｸUB"/>
          <a:ea typeface="HGP創英角ｺﾞｼｯｸUB"/>
          <a:cs typeface="HGP創英角ｺﾞｼｯｸUB"/>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76144813064491"/>
          <c:y val="5.1146472570947295E-2"/>
          <c:w val="0.84103790685826851"/>
          <c:h val="0.6984139013136248"/>
        </c:manualLayout>
      </c:layout>
      <c:barChart>
        <c:barDir val="col"/>
        <c:grouping val="percentStacked"/>
        <c:varyColors val="0"/>
        <c:ser>
          <c:idx val="0"/>
          <c:order val="0"/>
          <c:tx>
            <c:strRef>
              <c:f>'[（貼付け用）2025年メディア定点_東京-1.xlsx]Q2性年代別割合'!$E$36</c:f>
              <c:strCache>
                <c:ptCount val="1"/>
                <c:pt idx="0">
                  <c:v>テレビ</c:v>
                </c:pt>
              </c:strCache>
            </c:strRef>
          </c:tx>
          <c:spPr>
            <a:solidFill>
              <a:srgbClr val="000080"/>
            </a:solidFill>
            <a:ln w="12700">
              <a:noFill/>
              <a:prstDash val="solid"/>
            </a:ln>
          </c:spPr>
          <c:invertIfNegative val="0"/>
          <c:dLbls>
            <c:numFmt formatCode="[=0]&quot;-&quot;;[&lt;&gt;0]0.0;General" sourceLinked="0"/>
            <c:spPr>
              <a:noFill/>
              <a:ln w="25400">
                <a:noFill/>
              </a:ln>
            </c:spPr>
            <c:txPr>
              <a:bodyPr/>
              <a:lstStyle/>
              <a:p>
                <a:pPr>
                  <a:defRPr lang="ja-JP" sz="1000" b="0" i="0" u="none" strike="noStrike" baseline="0">
                    <a:solidFill>
                      <a:schemeClr val="bg1"/>
                    </a:solidFill>
                    <a:latin typeface="HGPｺﾞｼｯｸE" panose="020B0900000000000000" pitchFamily="50" charset="-128"/>
                    <a:ea typeface="HGPｺﾞｼｯｸE" panose="020B0900000000000000" pitchFamily="50" charset="-128"/>
                    <a:cs typeface="HGP創英角ｺﾞｼｯｸUB"/>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'[（貼付け用）2025年メディア定点_東京-1.xlsx]Q2性年代別割合'!$D$55:$D$69</c:f>
              <c:numCache>
                <c:formatCode>[=0]"-";[&lt;&gt;0]0.0;General</c:formatCode>
                <c:ptCount val="15"/>
                <c:pt idx="0">
                  <c:v>27.8</c:v>
                </c:pt>
                <c:pt idx="1">
                  <c:v>22.7</c:v>
                </c:pt>
                <c:pt idx="2">
                  <c:v>15.9</c:v>
                </c:pt>
                <c:pt idx="3">
                  <c:v>12.5</c:v>
                </c:pt>
                <c:pt idx="4">
                  <c:v>18.600000000000001</c:v>
                </c:pt>
                <c:pt idx="5">
                  <c:v>22.3</c:v>
                </c:pt>
                <c:pt idx="6">
                  <c:v>28.3</c:v>
                </c:pt>
                <c:pt idx="7">
                  <c:v>36.5</c:v>
                </c:pt>
                <c:pt idx="8">
                  <c:v>33</c:v>
                </c:pt>
                <c:pt idx="9">
                  <c:v>20.9</c:v>
                </c:pt>
                <c:pt idx="10">
                  <c:v>21.3</c:v>
                </c:pt>
                <c:pt idx="11">
                  <c:v>32.799999999999997</c:v>
                </c:pt>
                <c:pt idx="12">
                  <c:v>30.5</c:v>
                </c:pt>
                <c:pt idx="13">
                  <c:v>37.4</c:v>
                </c:pt>
                <c:pt idx="14">
                  <c:v>48.8</c:v>
                </c:pt>
              </c:numCache>
            </c:numRef>
          </c:val>
          <c:extLst>
            <c:ext xmlns:c16="http://schemas.microsoft.com/office/drawing/2014/chart" uri="{C3380CC4-5D6E-409C-BE32-E72D297353CC}">
              <c16:uniqueId val="{00000000-A11E-480E-B2F5-56F9873FF0D9}"/>
            </c:ext>
          </c:extLst>
        </c:ser>
        <c:ser>
          <c:idx val="1"/>
          <c:order val="1"/>
          <c:tx>
            <c:strRef>
              <c:f>'[（貼付け用）2025年メディア定点_東京-1.xlsx]Q2性年代別割合'!$F$36</c:f>
              <c:strCache>
                <c:ptCount val="1"/>
                <c:pt idx="0">
                  <c:v>ラジオ</c:v>
                </c:pt>
              </c:strCache>
            </c:strRef>
          </c:tx>
          <c:spPr>
            <a:solidFill>
              <a:srgbClr val="0000FF"/>
            </a:solidFill>
            <a:ln>
              <a:noFill/>
            </a:ln>
          </c:spPr>
          <c:invertIfNegative val="0"/>
          <c:dLbls>
            <c:dLbl>
              <c:idx val="2"/>
              <c:layout>
                <c:manualLayout>
                  <c:x val="-2.7853420765039185E-17"/>
                  <c:y val="1.54321008489814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1E-480E-B2F5-56F9873FF0D9}"/>
                </c:ext>
              </c:extLst>
            </c:dLbl>
            <c:dLbl>
              <c:idx val="9"/>
              <c:layout>
                <c:manualLayout>
                  <c:x val="0"/>
                  <c:y val="1.54321008489814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1E-480E-B2F5-56F9873FF0D9}"/>
                </c:ext>
              </c:extLst>
            </c:dLbl>
            <c:dLbl>
              <c:idx val="10"/>
              <c:layout>
                <c:manualLayout>
                  <c:x val="0"/>
                  <c:y val="1.543210084898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1E-480E-B2F5-56F9873FF0D9}"/>
                </c:ext>
              </c:extLst>
            </c:dLbl>
            <c:numFmt formatCode="[=0]&quot;-&quot;;[&lt;&gt;0]0.0;General" sourceLinked="0"/>
            <c:spPr>
              <a:noFill/>
              <a:ln>
                <a:noFill/>
              </a:ln>
              <a:effectLst/>
            </c:spPr>
            <c:txPr>
              <a:bodyPr/>
              <a:lstStyle/>
              <a:p>
                <a:pPr>
                  <a:defRPr lang="ja-JP" sz="900">
                    <a:solidFill>
                      <a:schemeClr val="bg1"/>
                    </a:solidFill>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'[（貼付け用）2025年メディア定点_東京-1.xlsx]Q2性年代別割合'!$E$55:$E$69</c:f>
              <c:numCache>
                <c:formatCode>[=0]"-";[&lt;&gt;0]0.0;General</c:formatCode>
                <c:ptCount val="15"/>
                <c:pt idx="0">
                  <c:v>5.5</c:v>
                </c:pt>
                <c:pt idx="1">
                  <c:v>5.5</c:v>
                </c:pt>
                <c:pt idx="2">
                  <c:v>1.6</c:v>
                </c:pt>
                <c:pt idx="3">
                  <c:v>3.1</c:v>
                </c:pt>
                <c:pt idx="4">
                  <c:v>3.7</c:v>
                </c:pt>
                <c:pt idx="5">
                  <c:v>7.7</c:v>
                </c:pt>
                <c:pt idx="6">
                  <c:v>6.9</c:v>
                </c:pt>
                <c:pt idx="7">
                  <c:v>7.7</c:v>
                </c:pt>
                <c:pt idx="8">
                  <c:v>5.4</c:v>
                </c:pt>
                <c:pt idx="9">
                  <c:v>1.8</c:v>
                </c:pt>
                <c:pt idx="10">
                  <c:v>2.2999999999999998</c:v>
                </c:pt>
                <c:pt idx="11">
                  <c:v>3.7</c:v>
                </c:pt>
                <c:pt idx="12">
                  <c:v>5.7</c:v>
                </c:pt>
                <c:pt idx="13">
                  <c:v>9</c:v>
                </c:pt>
                <c:pt idx="14">
                  <c:v>6.8</c:v>
                </c:pt>
              </c:numCache>
            </c:numRef>
          </c:val>
          <c:extLst>
            <c:ext xmlns:c16="http://schemas.microsoft.com/office/drawing/2014/chart" uri="{C3380CC4-5D6E-409C-BE32-E72D297353CC}">
              <c16:uniqueId val="{00000004-A11E-480E-B2F5-56F9873FF0D9}"/>
            </c:ext>
          </c:extLst>
        </c:ser>
        <c:ser>
          <c:idx val="2"/>
          <c:order val="2"/>
          <c:tx>
            <c:strRef>
              <c:f>'[（貼付け用）2025年メディア定点_東京-1.xlsx]Q2性年代別割合'!$G$36</c:f>
              <c:strCache>
                <c:ptCount val="1"/>
                <c:pt idx="0">
                  <c:v>新聞</c:v>
                </c:pt>
              </c:strCache>
            </c:strRef>
          </c:tx>
          <c:spPr>
            <a:solidFill>
              <a:srgbClr val="008000"/>
            </a:solidFill>
            <a:ln>
              <a:noFill/>
            </a:ln>
          </c:spPr>
          <c:invertIfNegative val="0"/>
          <c:dLbls>
            <c:dLbl>
              <c:idx val="2"/>
              <c:layout>
                <c:manualLayout>
                  <c:x val="-2.7853420765039185E-17"/>
                  <c:y val="6.85871148843612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1E-480E-B2F5-56F9873FF0D9}"/>
                </c:ext>
              </c:extLst>
            </c:dLbl>
            <c:dLbl>
              <c:idx val="4"/>
              <c:layout>
                <c:manualLayout>
                  <c:x val="0"/>
                  <c:y val="1.71467787210906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1E-480E-B2F5-56F9873FF0D9}"/>
                </c:ext>
              </c:extLst>
            </c:dLbl>
            <c:dLbl>
              <c:idx val="9"/>
              <c:layout>
                <c:manualLayout>
                  <c:x val="0"/>
                  <c:y val="6.85871148843625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1E-480E-B2F5-56F9873FF0D9}"/>
                </c:ext>
              </c:extLst>
            </c:dLbl>
            <c:dLbl>
              <c:idx val="10"/>
              <c:layout>
                <c:manualLayout>
                  <c:x val="0"/>
                  <c:y val="8.57338936054531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1E-480E-B2F5-56F9873FF0D9}"/>
                </c:ext>
              </c:extLst>
            </c:dLbl>
            <c:dLbl>
              <c:idx val="11"/>
              <c:layout>
                <c:manualLayout>
                  <c:x val="-1.1141368306015674E-16"/>
                  <c:y val="5.1440336163271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1E-480E-B2F5-56F9873FF0D9}"/>
                </c:ext>
              </c:extLst>
            </c:dLbl>
            <c:numFmt formatCode="[=0]&quot;-&quot;;[&lt;&gt;0]0.0;General" sourceLinked="0"/>
            <c:spPr>
              <a:noFill/>
              <a:ln>
                <a:noFill/>
              </a:ln>
              <a:effectLst/>
            </c:spPr>
            <c:txPr>
              <a:bodyPr/>
              <a:lstStyle/>
              <a:p>
                <a:pPr>
                  <a:defRPr lang="ja-JP" sz="900">
                    <a:solidFill>
                      <a:schemeClr val="bg1"/>
                    </a:solidFill>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'[（貼付け用）2025年メディア定点_東京-1.xlsx]Q2性年代別割合'!$F$55:$F$69</c:f>
              <c:numCache>
                <c:formatCode>[=0]"-";[&lt;&gt;0]0.0;General</c:formatCode>
                <c:ptCount val="15"/>
                <c:pt idx="0">
                  <c:v>2.4</c:v>
                </c:pt>
                <c:pt idx="1">
                  <c:v>2.6</c:v>
                </c:pt>
                <c:pt idx="2">
                  <c:v>1.1000000000000001</c:v>
                </c:pt>
                <c:pt idx="3">
                  <c:v>1.8</c:v>
                </c:pt>
                <c:pt idx="4">
                  <c:v>2.2999999999999998</c:v>
                </c:pt>
                <c:pt idx="5">
                  <c:v>2.5</c:v>
                </c:pt>
                <c:pt idx="6">
                  <c:v>2.4</c:v>
                </c:pt>
                <c:pt idx="7">
                  <c:v>5.4</c:v>
                </c:pt>
                <c:pt idx="8">
                  <c:v>2.2000000000000002</c:v>
                </c:pt>
                <c:pt idx="9">
                  <c:v>0.4</c:v>
                </c:pt>
                <c:pt idx="10">
                  <c:v>0.6</c:v>
                </c:pt>
                <c:pt idx="11">
                  <c:v>1.7</c:v>
                </c:pt>
                <c:pt idx="12">
                  <c:v>1</c:v>
                </c:pt>
                <c:pt idx="13">
                  <c:v>3.7</c:v>
                </c:pt>
                <c:pt idx="14">
                  <c:v>5.0999999999999996</c:v>
                </c:pt>
              </c:numCache>
            </c:numRef>
          </c:val>
          <c:extLst>
            <c:ext xmlns:c16="http://schemas.microsoft.com/office/drawing/2014/chart" uri="{C3380CC4-5D6E-409C-BE32-E72D297353CC}">
              <c16:uniqueId val="{0000000A-A11E-480E-B2F5-56F9873FF0D9}"/>
            </c:ext>
          </c:extLst>
        </c:ser>
        <c:ser>
          <c:idx val="3"/>
          <c:order val="3"/>
          <c:tx>
            <c:strRef>
              <c:f>'[（貼付け用）2025年メディア定点_東京-1.xlsx]Q2性年代別割合'!$H$36</c:f>
              <c:strCache>
                <c:ptCount val="1"/>
                <c:pt idx="0">
                  <c:v>雑誌</c:v>
                </c:pt>
              </c:strCache>
            </c:strRef>
          </c:tx>
          <c:spPr>
            <a:solidFill>
              <a:srgbClr val="00FF00"/>
            </a:solidFill>
            <a:ln>
              <a:noFill/>
            </a:ln>
          </c:spPr>
          <c:invertIfNegative val="0"/>
          <c:dLbls>
            <c:dLbl>
              <c:idx val="2"/>
              <c:layout>
                <c:manualLayout>
                  <c:x val="-2.7853420765039185E-17"/>
                  <c:y val="-5.14403361632731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1E-480E-B2F5-56F9873FF0D9}"/>
                </c:ext>
              </c:extLst>
            </c:dLbl>
            <c:dLbl>
              <c:idx val="3"/>
              <c:layout>
                <c:manualLayout>
                  <c:x val="0"/>
                  <c:y val="-6.85871148843625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1E-480E-B2F5-56F9873FF0D9}"/>
                </c:ext>
              </c:extLst>
            </c:dLbl>
            <c:dLbl>
              <c:idx val="4"/>
              <c:layout>
                <c:manualLayout>
                  <c:x val="0"/>
                  <c:y val="-1.71467787210900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1E-480E-B2F5-56F9873FF0D9}"/>
                </c:ext>
              </c:extLst>
            </c:dLbl>
            <c:dLbl>
              <c:idx val="9"/>
              <c:layout>
                <c:manualLayout>
                  <c:x val="0"/>
                  <c:y val="-5.14138886860971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1E-480E-B2F5-56F9873FF0D9}"/>
                </c:ext>
              </c:extLst>
            </c:dLbl>
            <c:dLbl>
              <c:idx val="10"/>
              <c:layout>
                <c:manualLayout>
                  <c:x val="0"/>
                  <c:y val="-5.144033616327126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1E-480E-B2F5-56F9873FF0D9}"/>
                </c:ext>
              </c:extLst>
            </c:dLbl>
            <c:dLbl>
              <c:idx val="12"/>
              <c:layout>
                <c:manualLayout>
                  <c:x val="0"/>
                  <c:y val="-3.42759257907314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11E-480E-B2F5-56F9873FF0D9}"/>
                </c:ext>
              </c:extLst>
            </c:dLbl>
            <c:dLbl>
              <c:idx val="13"/>
              <c:layout>
                <c:manualLayout>
                  <c:x val="-1.1141368306015674E-16"/>
                  <c:y val="-1.71467787210906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11E-480E-B2F5-56F9873FF0D9}"/>
                </c:ext>
              </c:extLst>
            </c:dLbl>
            <c:numFmt formatCode="[=0]&quot;-&quot;;[&lt;&gt;0]0.0;General" sourceLinked="0"/>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'[（貼付け用）2025年メディア定点_東京-1.xlsx]Q2性年代別割合'!$G$55:$G$69</c:f>
              <c:numCache>
                <c:formatCode>[=0]"-";[&lt;&gt;0]0.0;General</c:formatCode>
                <c:ptCount val="15"/>
                <c:pt idx="0">
                  <c:v>2.1</c:v>
                </c:pt>
                <c:pt idx="1">
                  <c:v>2.1</c:v>
                </c:pt>
                <c:pt idx="2">
                  <c:v>1.1000000000000001</c:v>
                </c:pt>
                <c:pt idx="3">
                  <c:v>1</c:v>
                </c:pt>
                <c:pt idx="4">
                  <c:v>2.5</c:v>
                </c:pt>
                <c:pt idx="5">
                  <c:v>3</c:v>
                </c:pt>
                <c:pt idx="6">
                  <c:v>2.2999999999999998</c:v>
                </c:pt>
                <c:pt idx="7">
                  <c:v>2.2000000000000002</c:v>
                </c:pt>
                <c:pt idx="8">
                  <c:v>2</c:v>
                </c:pt>
                <c:pt idx="9">
                  <c:v>0.3</c:v>
                </c:pt>
                <c:pt idx="10">
                  <c:v>0.5</c:v>
                </c:pt>
                <c:pt idx="11">
                  <c:v>1.6</c:v>
                </c:pt>
                <c:pt idx="12">
                  <c:v>2.2000000000000002</c:v>
                </c:pt>
                <c:pt idx="13">
                  <c:v>2.8</c:v>
                </c:pt>
                <c:pt idx="14">
                  <c:v>3.8</c:v>
                </c:pt>
              </c:numCache>
            </c:numRef>
          </c:val>
          <c:extLst>
            <c:ext xmlns:c16="http://schemas.microsoft.com/office/drawing/2014/chart" uri="{C3380CC4-5D6E-409C-BE32-E72D297353CC}">
              <c16:uniqueId val="{00000012-A11E-480E-B2F5-56F9873FF0D9}"/>
            </c:ext>
          </c:extLst>
        </c:ser>
        <c:ser>
          <c:idx val="4"/>
          <c:order val="4"/>
          <c:tx>
            <c:strRef>
              <c:f>'[（貼付け用）2025年メディア定点_東京-1.xlsx]Q2性年代別割合'!$I$36</c:f>
              <c:strCache>
                <c:ptCount val="1"/>
                <c:pt idx="0">
                  <c:v>パソコン</c:v>
                </c:pt>
              </c:strCache>
            </c:strRef>
          </c:tx>
          <c:spPr>
            <a:solidFill>
              <a:srgbClr val="FF66FF"/>
            </a:solidFill>
            <a:ln>
              <a:noFill/>
            </a:ln>
          </c:spPr>
          <c:invertIfNegative val="0"/>
          <c:dLbls>
            <c:numFmt formatCode="[=0]&quot;-&quot;;[&lt;&gt;0]0.0;General" sourceLinked="0"/>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'[（貼付け用）2025年メディア定点_東京-1.xlsx]Q2性年代別割合'!$H$55:$H$69</c:f>
              <c:numCache>
                <c:formatCode>[=0]"-";[&lt;&gt;0]0.0;General</c:formatCode>
                <c:ptCount val="15"/>
                <c:pt idx="0">
                  <c:v>16.100000000000001</c:v>
                </c:pt>
                <c:pt idx="1">
                  <c:v>21.9</c:v>
                </c:pt>
                <c:pt idx="2">
                  <c:v>13.7</c:v>
                </c:pt>
                <c:pt idx="3">
                  <c:v>20.6</c:v>
                </c:pt>
                <c:pt idx="4">
                  <c:v>24.4</c:v>
                </c:pt>
                <c:pt idx="5">
                  <c:v>20</c:v>
                </c:pt>
                <c:pt idx="6">
                  <c:v>23</c:v>
                </c:pt>
                <c:pt idx="7">
                  <c:v>24.3</c:v>
                </c:pt>
                <c:pt idx="8">
                  <c:v>10.1</c:v>
                </c:pt>
                <c:pt idx="9">
                  <c:v>9</c:v>
                </c:pt>
                <c:pt idx="10">
                  <c:v>15.9</c:v>
                </c:pt>
                <c:pt idx="11">
                  <c:v>8.9</c:v>
                </c:pt>
                <c:pt idx="12">
                  <c:v>11.3</c:v>
                </c:pt>
                <c:pt idx="13">
                  <c:v>7.7</c:v>
                </c:pt>
                <c:pt idx="14">
                  <c:v>7.2</c:v>
                </c:pt>
              </c:numCache>
            </c:numRef>
          </c:val>
          <c:extLst>
            <c:ext xmlns:c16="http://schemas.microsoft.com/office/drawing/2014/chart" uri="{C3380CC4-5D6E-409C-BE32-E72D297353CC}">
              <c16:uniqueId val="{00000013-A11E-480E-B2F5-56F9873FF0D9}"/>
            </c:ext>
          </c:extLst>
        </c:ser>
        <c:ser>
          <c:idx val="5"/>
          <c:order val="5"/>
          <c:tx>
            <c:strRef>
              <c:f>'[（貼付け用）2025年メディア定点_東京-1.xlsx]Q2性年代別割合'!$J$36</c:f>
              <c:strCache>
                <c:ptCount val="1"/>
                <c:pt idx="0">
                  <c:v>タブレット端末</c:v>
                </c:pt>
              </c:strCache>
            </c:strRef>
          </c:tx>
          <c:spPr>
            <a:solidFill>
              <a:srgbClr val="FFC000"/>
            </a:solidFill>
            <a:ln>
              <a:noFill/>
            </a:ln>
          </c:spPr>
          <c:invertIfNegative val="0"/>
          <c:dLbls>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'[（貼付け用）2025年メディア定点_東京-1.xlsx]Q2性年代別割合'!$I$55:$I$69</c:f>
              <c:numCache>
                <c:formatCode>[=0]"-";[&lt;&gt;0]0.0;General</c:formatCode>
                <c:ptCount val="15"/>
                <c:pt idx="0">
                  <c:v>8.6</c:v>
                </c:pt>
                <c:pt idx="1">
                  <c:v>9.9</c:v>
                </c:pt>
                <c:pt idx="2">
                  <c:v>17.399999999999999</c:v>
                </c:pt>
                <c:pt idx="3">
                  <c:v>13.4</c:v>
                </c:pt>
                <c:pt idx="4">
                  <c:v>9.3000000000000007</c:v>
                </c:pt>
                <c:pt idx="5">
                  <c:v>10.8</c:v>
                </c:pt>
                <c:pt idx="6">
                  <c:v>8.5</c:v>
                </c:pt>
                <c:pt idx="7">
                  <c:v>4</c:v>
                </c:pt>
                <c:pt idx="8">
                  <c:v>7.3</c:v>
                </c:pt>
                <c:pt idx="9">
                  <c:v>14</c:v>
                </c:pt>
                <c:pt idx="10">
                  <c:v>4.7</c:v>
                </c:pt>
                <c:pt idx="11">
                  <c:v>7.6</c:v>
                </c:pt>
                <c:pt idx="12">
                  <c:v>7.8</c:v>
                </c:pt>
                <c:pt idx="13">
                  <c:v>8</c:v>
                </c:pt>
                <c:pt idx="14">
                  <c:v>6.1</c:v>
                </c:pt>
              </c:numCache>
            </c:numRef>
          </c:val>
          <c:extLst>
            <c:ext xmlns:c16="http://schemas.microsoft.com/office/drawing/2014/chart" uri="{C3380CC4-5D6E-409C-BE32-E72D297353CC}">
              <c16:uniqueId val="{00000014-A11E-480E-B2F5-56F9873FF0D9}"/>
            </c:ext>
          </c:extLst>
        </c:ser>
        <c:ser>
          <c:idx val="6"/>
          <c:order val="6"/>
          <c:tx>
            <c:strRef>
              <c:f>'[（貼付け用）2025年メディア定点_東京-1.xlsx]Q2性年代別割合'!$K$36</c:f>
              <c:strCache>
                <c:ptCount val="1"/>
                <c:pt idx="0">
                  <c:v>携帯／スマホ</c:v>
                </c:pt>
              </c:strCache>
            </c:strRef>
          </c:tx>
          <c:spPr>
            <a:solidFill>
              <a:srgbClr val="FF0000"/>
            </a:solidFill>
            <a:ln>
              <a:noFill/>
            </a:ln>
          </c:spPr>
          <c:invertIfNegative val="0"/>
          <c:dLbls>
            <c:numFmt formatCode="[=0]&quot;-&quot;;[&lt;&gt;0]0.0;General" sourceLinked="0"/>
            <c:spPr>
              <a:noFill/>
              <a:ln>
                <a:noFill/>
              </a:ln>
              <a:effectLst/>
            </c:spPr>
            <c:txPr>
              <a:bodyPr/>
              <a:lstStyle/>
              <a:p>
                <a:pPr>
                  <a:defRPr lang="ja-JP" sz="900">
                    <a:latin typeface="HGPｺﾞｼｯｸE" panose="020B0900000000000000" pitchFamily="50" charset="-128"/>
                    <a:ea typeface="HGPｺﾞｼｯｸE"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'[（貼付け用）2025年メディア定点_東京-1.xlsx]Q2性年代別割合'!$C$55:$C$69</c:f>
              <c:strCache>
                <c:ptCount val="15"/>
                <c:pt idx="0">
                  <c:v>全体</c:v>
                </c:pt>
                <c:pt idx="1">
                  <c:v>男性全体</c:v>
                </c:pt>
                <c:pt idx="2">
                  <c:v>男性１５～１９才</c:v>
                </c:pt>
                <c:pt idx="3">
                  <c:v>男性２０代</c:v>
                </c:pt>
                <c:pt idx="4">
                  <c:v>男性３０代</c:v>
                </c:pt>
                <c:pt idx="5">
                  <c:v>男性４０代</c:v>
                </c:pt>
                <c:pt idx="6">
                  <c:v>男性５０代</c:v>
                </c:pt>
                <c:pt idx="7">
                  <c:v>男性６０代</c:v>
                </c:pt>
                <c:pt idx="8">
                  <c:v>女性全体</c:v>
                </c:pt>
                <c:pt idx="9">
                  <c:v>女性１５～１９才</c:v>
                </c:pt>
                <c:pt idx="10">
                  <c:v>女性２０代</c:v>
                </c:pt>
                <c:pt idx="11">
                  <c:v>女性３０代</c:v>
                </c:pt>
                <c:pt idx="12">
                  <c:v>女性４０代</c:v>
                </c:pt>
                <c:pt idx="13">
                  <c:v>女性５０代</c:v>
                </c:pt>
                <c:pt idx="14">
                  <c:v>女性６０代</c:v>
                </c:pt>
              </c:strCache>
            </c:strRef>
          </c:cat>
          <c:val>
            <c:numRef>
              <c:f>'[（貼付け用）2025年メディア定点_東京-1.xlsx]Q2性年代別割合'!$J$55:$J$69</c:f>
              <c:numCache>
                <c:formatCode>[=0]"-";[&lt;&gt;0]0.0;General</c:formatCode>
                <c:ptCount val="15"/>
                <c:pt idx="0">
                  <c:v>37.5</c:v>
                </c:pt>
                <c:pt idx="1">
                  <c:v>35.200000000000003</c:v>
                </c:pt>
                <c:pt idx="2">
                  <c:v>49.2</c:v>
                </c:pt>
                <c:pt idx="3">
                  <c:v>47.6</c:v>
                </c:pt>
                <c:pt idx="4">
                  <c:v>39.299999999999997</c:v>
                </c:pt>
                <c:pt idx="5">
                  <c:v>33.6</c:v>
                </c:pt>
                <c:pt idx="6">
                  <c:v>28.3</c:v>
                </c:pt>
                <c:pt idx="7">
                  <c:v>19.8</c:v>
                </c:pt>
                <c:pt idx="8">
                  <c:v>39.9</c:v>
                </c:pt>
                <c:pt idx="9">
                  <c:v>53.6</c:v>
                </c:pt>
                <c:pt idx="10">
                  <c:v>54.7</c:v>
                </c:pt>
                <c:pt idx="11">
                  <c:v>43.7</c:v>
                </c:pt>
                <c:pt idx="12">
                  <c:v>41.6</c:v>
                </c:pt>
                <c:pt idx="13">
                  <c:v>31.3</c:v>
                </c:pt>
                <c:pt idx="14">
                  <c:v>22.2</c:v>
                </c:pt>
              </c:numCache>
            </c:numRef>
          </c:val>
          <c:extLst>
            <c:ext xmlns:c16="http://schemas.microsoft.com/office/drawing/2014/chart" uri="{C3380CC4-5D6E-409C-BE32-E72D297353CC}">
              <c16:uniqueId val="{00000015-A11E-480E-B2F5-56F9873FF0D9}"/>
            </c:ext>
          </c:extLst>
        </c:ser>
        <c:dLbls>
          <c:showLegendKey val="0"/>
          <c:showVal val="0"/>
          <c:showCatName val="0"/>
          <c:showSerName val="0"/>
          <c:showPercent val="0"/>
          <c:showBubbleSize val="0"/>
        </c:dLbls>
        <c:gapWidth val="30"/>
        <c:overlap val="100"/>
        <c:axId val="-591928816"/>
        <c:axId val="-591925008"/>
      </c:barChart>
      <c:catAx>
        <c:axId val="-59192881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eaVert"/>
          <a:lstStyle/>
          <a:p>
            <a:pPr>
              <a:defRPr lang="ja-JP" sz="10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crossAx val="-591925008"/>
        <c:crosses val="autoZero"/>
        <c:auto val="1"/>
        <c:lblAlgn val="ctr"/>
        <c:lblOffset val="100"/>
        <c:noMultiLvlLbl val="0"/>
      </c:catAx>
      <c:valAx>
        <c:axId val="-591925008"/>
        <c:scaling>
          <c:orientation val="minMax"/>
          <c:max val="1"/>
        </c:scaling>
        <c:delete val="0"/>
        <c:axPos val="l"/>
        <c:majorGridlines>
          <c:spPr>
            <a:ln w="3175">
              <a:solidFill>
                <a:srgbClr val="000000"/>
              </a:solidFill>
              <a:prstDash val="solid"/>
            </a:ln>
          </c:spPr>
        </c:majorGridlines>
        <c:numFmt formatCode="0%" sourceLinked="0"/>
        <c:majorTickMark val="in"/>
        <c:minorTickMark val="none"/>
        <c:tickLblPos val="nextTo"/>
        <c:spPr>
          <a:ln w="3175">
            <a:solidFill>
              <a:srgbClr val="000000"/>
            </a:solidFill>
            <a:prstDash val="solid"/>
          </a:ln>
        </c:spPr>
        <c:txPr>
          <a:bodyPr rot="0" vert="horz"/>
          <a:lstStyle/>
          <a:p>
            <a:pPr>
              <a:defRPr lang="ja-JP" sz="14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crossAx val="-591928816"/>
        <c:crosses val="autoZero"/>
        <c:crossBetween val="between"/>
      </c:valAx>
      <c:spPr>
        <a:noFill/>
        <a:ln w="12700">
          <a:solidFill>
            <a:srgbClr val="808080"/>
          </a:solidFill>
          <a:prstDash val="solid"/>
        </a:ln>
      </c:spPr>
    </c:plotArea>
    <c:legend>
      <c:legendPos val="b"/>
      <c:layout>
        <c:manualLayout>
          <c:xMode val="edge"/>
          <c:yMode val="edge"/>
          <c:x val="0.13442779734416513"/>
          <c:y val="0.91087247209986888"/>
          <c:w val="0.79284316174910074"/>
          <c:h val="5.9785581143598714E-2"/>
        </c:manualLayout>
      </c:layout>
      <c:overlay val="0"/>
      <c:spPr>
        <a:solidFill>
          <a:srgbClr val="FFFFFF"/>
        </a:solidFill>
        <a:ln w="3175">
          <a:solidFill>
            <a:srgbClr val="000000"/>
          </a:solidFill>
          <a:prstDash val="solid"/>
        </a:ln>
      </c:spPr>
      <c:txPr>
        <a:bodyPr/>
        <a:lstStyle/>
        <a:p>
          <a:pPr>
            <a:defRPr lang="ja-JP" sz="1200" b="0" i="0" u="none" strike="noStrike" baseline="0">
              <a:solidFill>
                <a:srgbClr val="000000"/>
              </a:solidFill>
              <a:latin typeface="HGPｺﾞｼｯｸE" panose="020B0900000000000000" pitchFamily="50" charset="-128"/>
              <a:ea typeface="HGPｺﾞｼｯｸE" panose="020B0900000000000000" pitchFamily="50" charset="-128"/>
              <a:cs typeface="HGP創英角ｺﾞｼｯｸUB"/>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HGP創英角ｺﾞｼｯｸUB"/>
          <a:ea typeface="HGP創英角ｺﾞｼｯｸUB"/>
          <a:cs typeface="HGP創英角ｺﾞｼｯｸUB"/>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0.99797</cdr:x>
      <cdr:y>0.30516</cdr:y>
    </cdr:from>
    <cdr:to>
      <cdr:x>1</cdr:x>
      <cdr:y>0.33719</cdr:y>
    </cdr:to>
    <cdr:sp macro="" textlink="">
      <cdr:nvSpPr>
        <cdr:cNvPr id="460801" name="Text Box 1"/>
        <cdr:cNvSpPr txBox="1">
          <a:spLocks xmlns:a="http://schemas.openxmlformats.org/drawingml/2006/main" noChangeArrowheads="1"/>
        </cdr:cNvSpPr>
      </cdr:nvSpPr>
      <cdr:spPr bwMode="auto">
        <a:xfrm xmlns:a="http://schemas.openxmlformats.org/drawingml/2006/main">
          <a:off x="9106419" y="1491106"/>
          <a:ext cx="18531" cy="15651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r" rtl="0">
            <a:defRPr sz="1000"/>
          </a:pPr>
          <a:endParaRPr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0.99799</cdr:x>
      <cdr:y>0.31017</cdr:y>
    </cdr:from>
    <cdr:to>
      <cdr:x>1</cdr:x>
      <cdr:y>0.33218</cdr:y>
    </cdr:to>
    <cdr:sp macro="" textlink="">
      <cdr:nvSpPr>
        <cdr:cNvPr id="460801" name="Text Box 1"/>
        <cdr:cNvSpPr txBox="1">
          <a:spLocks xmlns:a="http://schemas.openxmlformats.org/drawingml/2006/main" noChangeArrowheads="1"/>
        </cdr:cNvSpPr>
      </cdr:nvSpPr>
      <cdr:spPr bwMode="auto">
        <a:xfrm xmlns:a="http://schemas.openxmlformats.org/drawingml/2006/main">
          <a:off x="9179257" y="2349601"/>
          <a:ext cx="18531" cy="16671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r" rtl="0">
            <a:defRPr sz="1000"/>
          </a:pPr>
          <a:endParaRPr lang="ja-JP" altLang="en-US">
            <a:latin typeface="HGPｺﾞｼｯｸE" panose="020B0900000000000000" pitchFamily="50" charset="-128"/>
            <a:ea typeface="HGPｺﾞｼｯｸE" panose="020B09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034CC62-3568-3A63-D60E-1A030975A59C}"/>
              </a:ext>
            </a:extLst>
          </p:cNvPr>
          <p:cNvSpPr>
            <a:spLocks noGrp="1"/>
          </p:cNvSpPr>
          <p:nvPr>
            <p:ph type="hdr" sz="quarter"/>
          </p:nvPr>
        </p:nvSpPr>
        <p:spPr>
          <a:xfrm>
            <a:off x="1" y="0"/>
            <a:ext cx="2985466" cy="501419"/>
          </a:xfrm>
          <a:prstGeom prst="rect">
            <a:avLst/>
          </a:prstGeom>
        </p:spPr>
        <p:txBody>
          <a:bodyPr vert="horz" lIns="93122" tIns="46561" rIns="93122" bIns="46561"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F609C3A2-3B53-44C2-0F78-7DD9533F15B3}"/>
              </a:ext>
            </a:extLst>
          </p:cNvPr>
          <p:cNvSpPr>
            <a:spLocks noGrp="1"/>
          </p:cNvSpPr>
          <p:nvPr>
            <p:ph type="dt" sz="quarter" idx="1"/>
          </p:nvPr>
        </p:nvSpPr>
        <p:spPr>
          <a:xfrm>
            <a:off x="3901074" y="0"/>
            <a:ext cx="2985465" cy="501419"/>
          </a:xfrm>
          <a:prstGeom prst="rect">
            <a:avLst/>
          </a:prstGeom>
        </p:spPr>
        <p:txBody>
          <a:bodyPr vert="horz" wrap="square" lIns="93122" tIns="46561" rIns="93122" bIns="46561"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376AB1ED-F0B0-4FD8-B4C3-3E6C80EF7447}" type="datetime1">
              <a:rPr lang="ja-JP" altLang="en-US"/>
              <a:pPr>
                <a:defRPr/>
              </a:pPr>
              <a:t>2025/6/3</a:t>
            </a:fld>
            <a:endParaRPr lang="ja-JP" altLang="en-US"/>
          </a:p>
        </p:txBody>
      </p:sp>
      <p:sp>
        <p:nvSpPr>
          <p:cNvPr id="4" name="フッター プレースホルダー 3">
            <a:extLst>
              <a:ext uri="{FF2B5EF4-FFF2-40B4-BE49-F238E27FC236}">
                <a16:creationId xmlns:a16="http://schemas.microsoft.com/office/drawing/2014/main" id="{383AE081-39D6-D5C2-1A5E-B4D75279D612}"/>
              </a:ext>
            </a:extLst>
          </p:cNvPr>
          <p:cNvSpPr>
            <a:spLocks noGrp="1"/>
          </p:cNvSpPr>
          <p:nvPr>
            <p:ph type="ftr" sz="quarter" idx="2"/>
          </p:nvPr>
        </p:nvSpPr>
        <p:spPr>
          <a:xfrm>
            <a:off x="1" y="9517269"/>
            <a:ext cx="2985466" cy="501418"/>
          </a:xfrm>
          <a:prstGeom prst="rect">
            <a:avLst/>
          </a:prstGeom>
        </p:spPr>
        <p:txBody>
          <a:bodyPr vert="horz" lIns="93122" tIns="46561" rIns="93122" bIns="46561"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226B4178-41A7-0779-F459-543459C74F65}"/>
              </a:ext>
            </a:extLst>
          </p:cNvPr>
          <p:cNvSpPr>
            <a:spLocks noGrp="1"/>
          </p:cNvSpPr>
          <p:nvPr>
            <p:ph type="sldNum" sz="quarter" idx="3"/>
          </p:nvPr>
        </p:nvSpPr>
        <p:spPr>
          <a:xfrm>
            <a:off x="3901074" y="9517269"/>
            <a:ext cx="2985465" cy="501418"/>
          </a:xfrm>
          <a:prstGeom prst="rect">
            <a:avLst/>
          </a:prstGeom>
        </p:spPr>
        <p:txBody>
          <a:bodyPr vert="horz" wrap="square" lIns="93122" tIns="46561" rIns="93122" bIns="46561" numCol="1" anchor="b" anchorCtr="0" compatLnSpc="1">
            <a:prstTxWarp prst="textNoShape">
              <a:avLst/>
            </a:prstTxWarp>
          </a:bodyPr>
          <a:lstStyle>
            <a:lvl1pPr algn="r" eaLnBrk="1" hangingPunct="1">
              <a:defRPr sz="1200"/>
            </a:lvl1pPr>
          </a:lstStyle>
          <a:p>
            <a:pPr>
              <a:defRPr/>
            </a:pPr>
            <a:fld id="{15A5DF1A-DBB9-4239-86A8-2829AB61732E}"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D8F8B0D-5382-6AB0-CA8F-23633A44DB19}"/>
              </a:ext>
            </a:extLst>
          </p:cNvPr>
          <p:cNvSpPr>
            <a:spLocks noGrp="1"/>
          </p:cNvSpPr>
          <p:nvPr>
            <p:ph type="hdr" sz="quarter"/>
          </p:nvPr>
        </p:nvSpPr>
        <p:spPr>
          <a:xfrm>
            <a:off x="1" y="0"/>
            <a:ext cx="2985466" cy="501419"/>
          </a:xfrm>
          <a:prstGeom prst="rect">
            <a:avLst/>
          </a:prstGeom>
        </p:spPr>
        <p:txBody>
          <a:bodyPr vert="horz" lIns="93122" tIns="46561" rIns="93122" bIns="46561"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2FAC70C-49BE-2E10-4186-D249B5CB4F8D}"/>
              </a:ext>
            </a:extLst>
          </p:cNvPr>
          <p:cNvSpPr>
            <a:spLocks noGrp="1"/>
          </p:cNvSpPr>
          <p:nvPr>
            <p:ph type="dt" idx="1"/>
          </p:nvPr>
        </p:nvSpPr>
        <p:spPr>
          <a:xfrm>
            <a:off x="3901074" y="0"/>
            <a:ext cx="2985465" cy="501419"/>
          </a:xfrm>
          <a:prstGeom prst="rect">
            <a:avLst/>
          </a:prstGeom>
        </p:spPr>
        <p:txBody>
          <a:bodyPr vert="horz" wrap="square" lIns="93122" tIns="46561" rIns="93122" bIns="46561"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6B559E03-1EFD-4368-84F2-9417A604912C}" type="datetime1">
              <a:rPr lang="ja-JP" altLang="en-US"/>
              <a:pPr>
                <a:defRPr/>
              </a:pPr>
              <a:t>2025/6/3</a:t>
            </a:fld>
            <a:endParaRPr lang="ja-JP" altLang="en-US"/>
          </a:p>
        </p:txBody>
      </p:sp>
      <p:sp>
        <p:nvSpPr>
          <p:cNvPr id="4" name="スライド イメージ プレースホルダー 3">
            <a:extLst>
              <a:ext uri="{FF2B5EF4-FFF2-40B4-BE49-F238E27FC236}">
                <a16:creationId xmlns:a16="http://schemas.microsoft.com/office/drawing/2014/main" id="{381FA4B0-5493-0B4E-4CB9-627CEAEB543D}"/>
              </a:ext>
            </a:extLst>
          </p:cNvPr>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3122" tIns="46561" rIns="93122" bIns="4656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ABD79955-FA75-863B-609D-FE5BE543B3F1}"/>
              </a:ext>
            </a:extLst>
          </p:cNvPr>
          <p:cNvSpPr>
            <a:spLocks noGrp="1"/>
          </p:cNvSpPr>
          <p:nvPr>
            <p:ph type="body" sz="quarter" idx="3"/>
          </p:nvPr>
        </p:nvSpPr>
        <p:spPr>
          <a:xfrm>
            <a:off x="688330" y="4759441"/>
            <a:ext cx="5511505" cy="4509538"/>
          </a:xfrm>
          <a:prstGeom prst="rect">
            <a:avLst/>
          </a:prstGeom>
        </p:spPr>
        <p:txBody>
          <a:bodyPr vert="horz" lIns="93122" tIns="46561" rIns="93122" bIns="4656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6153D0F2-FE8E-0DBF-C654-642AC9B8E005}"/>
              </a:ext>
            </a:extLst>
          </p:cNvPr>
          <p:cNvSpPr>
            <a:spLocks noGrp="1"/>
          </p:cNvSpPr>
          <p:nvPr>
            <p:ph type="ftr" sz="quarter" idx="4"/>
          </p:nvPr>
        </p:nvSpPr>
        <p:spPr>
          <a:xfrm>
            <a:off x="1" y="9517269"/>
            <a:ext cx="2985466" cy="501418"/>
          </a:xfrm>
          <a:prstGeom prst="rect">
            <a:avLst/>
          </a:prstGeom>
        </p:spPr>
        <p:txBody>
          <a:bodyPr vert="horz" lIns="93122" tIns="46561" rIns="93122" bIns="46561"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970DDD1-45C1-FD3C-A1DC-72FAD0693ADE}"/>
              </a:ext>
            </a:extLst>
          </p:cNvPr>
          <p:cNvSpPr>
            <a:spLocks noGrp="1"/>
          </p:cNvSpPr>
          <p:nvPr>
            <p:ph type="sldNum" sz="quarter" idx="5"/>
          </p:nvPr>
        </p:nvSpPr>
        <p:spPr>
          <a:xfrm>
            <a:off x="3901074" y="9517269"/>
            <a:ext cx="2985465" cy="501418"/>
          </a:xfrm>
          <a:prstGeom prst="rect">
            <a:avLst/>
          </a:prstGeom>
        </p:spPr>
        <p:txBody>
          <a:bodyPr vert="horz" wrap="square" lIns="93122" tIns="46561" rIns="93122" bIns="46561" numCol="1" anchor="b" anchorCtr="0" compatLnSpc="1">
            <a:prstTxWarp prst="textNoShape">
              <a:avLst/>
            </a:prstTxWarp>
          </a:bodyPr>
          <a:lstStyle>
            <a:lvl1pPr algn="r" eaLnBrk="1" hangingPunct="1">
              <a:defRPr sz="1200"/>
            </a:lvl1pPr>
          </a:lstStyle>
          <a:p>
            <a:pPr>
              <a:defRPr/>
            </a:pPr>
            <a:fld id="{ADF64E2B-AF75-4ED4-A44E-EBE9C7F9AF1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DF64E2B-AF75-4ED4-A44E-EBE9C7F9AF12}" type="slidenum">
              <a:rPr lang="ja-JP" altLang="en-US" smtClean="0"/>
              <a:pPr>
                <a:defRPr/>
              </a:pPr>
              <a:t>1</a:t>
            </a:fld>
            <a:endParaRPr lang="ja-JP" altLang="en-US"/>
          </a:p>
        </p:txBody>
      </p:sp>
    </p:spTree>
    <p:extLst>
      <p:ext uri="{BB962C8B-B14F-4D97-AF65-F5344CB8AC3E}">
        <p14:creationId xmlns:p14="http://schemas.microsoft.com/office/powerpoint/2010/main" val="164316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5C83EC7B-E340-BA54-8D2A-81088387E0FE}"/>
              </a:ext>
            </a:extLst>
          </p:cNvPr>
          <p:cNvSpPr>
            <a:spLocks noGrp="1" noRot="1" noChangeAspect="1" noTextEdit="1"/>
          </p:cNvSpPr>
          <p:nvPr>
            <p:ph type="sldImg"/>
          </p:nvPr>
        </p:nvSpPr>
        <p:spPr bwMode="auto">
          <a:xfrm>
            <a:off x="103188" y="750888"/>
            <a:ext cx="6681787"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1E70AAE3-817E-8EC4-C0FD-3C58BB8B6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412" name="スライド番号プレースホルダー 3">
            <a:extLst>
              <a:ext uri="{FF2B5EF4-FFF2-40B4-BE49-F238E27FC236}">
                <a16:creationId xmlns:a16="http://schemas.microsoft.com/office/drawing/2014/main" id="{953431FA-3B24-3C6B-4C68-807CDFB56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56620" indent="-291008">
              <a:defRPr kumimoji="1">
                <a:solidFill>
                  <a:schemeClr val="tx1"/>
                </a:solidFill>
                <a:latin typeface="Calibri" panose="020F0502020204030204" pitchFamily="34" charset="0"/>
                <a:ea typeface="ＭＳ Ｐゴシック" panose="020B0600070205080204" pitchFamily="50" charset="-128"/>
              </a:defRPr>
            </a:lvl2pPr>
            <a:lvl3pPr marL="1164031" indent="-232806">
              <a:defRPr kumimoji="1">
                <a:solidFill>
                  <a:schemeClr val="tx1"/>
                </a:solidFill>
                <a:latin typeface="Calibri" panose="020F0502020204030204" pitchFamily="34" charset="0"/>
                <a:ea typeface="ＭＳ Ｐゴシック" panose="020B0600070205080204" pitchFamily="50" charset="-128"/>
              </a:defRPr>
            </a:lvl3pPr>
            <a:lvl4pPr marL="1629644" indent="-232806">
              <a:defRPr kumimoji="1">
                <a:solidFill>
                  <a:schemeClr val="tx1"/>
                </a:solidFill>
                <a:latin typeface="Calibri" panose="020F0502020204030204" pitchFamily="34" charset="0"/>
                <a:ea typeface="ＭＳ Ｐゴシック" panose="020B0600070205080204" pitchFamily="50" charset="-128"/>
              </a:defRPr>
            </a:lvl4pPr>
            <a:lvl5pPr marL="2095256" indent="-232806">
              <a:defRPr kumimoji="1">
                <a:solidFill>
                  <a:schemeClr val="tx1"/>
                </a:solidFill>
                <a:latin typeface="Calibri" panose="020F0502020204030204" pitchFamily="34" charset="0"/>
                <a:ea typeface="ＭＳ Ｐゴシック" panose="020B0600070205080204" pitchFamily="50" charset="-128"/>
              </a:defRPr>
            </a:lvl5pPr>
            <a:lvl6pPr marL="2560869"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26481"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92094"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57706"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606828B-B0CA-409A-9FC5-BCDA5581458F}" type="slidenum">
              <a:rPr lang="ja-JP" altLang="en-US" smtClean="0"/>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5C83EC7B-E340-BA54-8D2A-81088387E0FE}"/>
              </a:ext>
            </a:extLst>
          </p:cNvPr>
          <p:cNvSpPr>
            <a:spLocks noGrp="1" noRot="1" noChangeAspect="1" noTextEdit="1"/>
          </p:cNvSpPr>
          <p:nvPr>
            <p:ph type="sldImg"/>
          </p:nvPr>
        </p:nvSpPr>
        <p:spPr bwMode="auto">
          <a:xfrm>
            <a:off x="103188" y="750888"/>
            <a:ext cx="6681787" cy="375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1E70AAE3-817E-8EC4-C0FD-3C58BB8B6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412" name="スライド番号プレースホルダー 3">
            <a:extLst>
              <a:ext uri="{FF2B5EF4-FFF2-40B4-BE49-F238E27FC236}">
                <a16:creationId xmlns:a16="http://schemas.microsoft.com/office/drawing/2014/main" id="{953431FA-3B24-3C6B-4C68-807CDFB56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56620" indent="-291008">
              <a:defRPr kumimoji="1">
                <a:solidFill>
                  <a:schemeClr val="tx1"/>
                </a:solidFill>
                <a:latin typeface="Calibri" panose="020F0502020204030204" pitchFamily="34" charset="0"/>
                <a:ea typeface="ＭＳ Ｐゴシック" panose="020B0600070205080204" pitchFamily="50" charset="-128"/>
              </a:defRPr>
            </a:lvl2pPr>
            <a:lvl3pPr marL="1164031" indent="-232806">
              <a:defRPr kumimoji="1">
                <a:solidFill>
                  <a:schemeClr val="tx1"/>
                </a:solidFill>
                <a:latin typeface="Calibri" panose="020F0502020204030204" pitchFamily="34" charset="0"/>
                <a:ea typeface="ＭＳ Ｐゴシック" panose="020B0600070205080204" pitchFamily="50" charset="-128"/>
              </a:defRPr>
            </a:lvl3pPr>
            <a:lvl4pPr marL="1629644" indent="-232806">
              <a:defRPr kumimoji="1">
                <a:solidFill>
                  <a:schemeClr val="tx1"/>
                </a:solidFill>
                <a:latin typeface="Calibri" panose="020F0502020204030204" pitchFamily="34" charset="0"/>
                <a:ea typeface="ＭＳ Ｐゴシック" panose="020B0600070205080204" pitchFamily="50" charset="-128"/>
              </a:defRPr>
            </a:lvl4pPr>
            <a:lvl5pPr marL="2095256" indent="-232806">
              <a:defRPr kumimoji="1">
                <a:solidFill>
                  <a:schemeClr val="tx1"/>
                </a:solidFill>
                <a:latin typeface="Calibri" panose="020F0502020204030204" pitchFamily="34" charset="0"/>
                <a:ea typeface="ＭＳ Ｐゴシック" panose="020B0600070205080204" pitchFamily="50" charset="-128"/>
              </a:defRPr>
            </a:lvl5pPr>
            <a:lvl6pPr marL="2560869"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26481"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92094"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57706" indent="-232806" defTabSz="46561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606828B-B0CA-409A-9FC5-BCDA5581458F}" type="slidenum">
              <a:rPr lang="ja-JP" altLang="en-US" smtClean="0"/>
              <a:pPr/>
              <a:t>3</a:t>
            </a:fld>
            <a:endParaRPr lang="ja-JP" altLang="en-US"/>
          </a:p>
        </p:txBody>
      </p:sp>
    </p:spTree>
    <p:extLst>
      <p:ext uri="{BB962C8B-B14F-4D97-AF65-F5344CB8AC3E}">
        <p14:creationId xmlns:p14="http://schemas.microsoft.com/office/powerpoint/2010/main" val="179776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DF64E2B-AF75-4ED4-A44E-EBE9C7F9AF12}" type="slidenum">
              <a:rPr lang="ja-JP" altLang="en-US" smtClean="0"/>
              <a:pPr>
                <a:defRPr/>
              </a:pPr>
              <a:t>5</a:t>
            </a:fld>
            <a:endParaRPr lang="ja-JP" altLang="en-US"/>
          </a:p>
        </p:txBody>
      </p:sp>
    </p:spTree>
    <p:extLst>
      <p:ext uri="{BB962C8B-B14F-4D97-AF65-F5344CB8AC3E}">
        <p14:creationId xmlns:p14="http://schemas.microsoft.com/office/powerpoint/2010/main" val="391963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DF64E2B-AF75-4ED4-A44E-EBE9C7F9AF12}" type="slidenum">
              <a:rPr lang="ja-JP" altLang="en-US" smtClean="0"/>
              <a:pPr>
                <a:defRPr/>
              </a:pPr>
              <a:t>6</a:t>
            </a:fld>
            <a:endParaRPr lang="ja-JP" altLang="en-US"/>
          </a:p>
        </p:txBody>
      </p:sp>
    </p:spTree>
    <p:extLst>
      <p:ext uri="{BB962C8B-B14F-4D97-AF65-F5344CB8AC3E}">
        <p14:creationId xmlns:p14="http://schemas.microsoft.com/office/powerpoint/2010/main" val="95075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9200" y="2840569"/>
            <a:ext cx="13817600" cy="1960033"/>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2438400" y="5181600"/>
            <a:ext cx="113792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1A71A1B-5C45-A1A5-3382-1F86C03EEA03}"/>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69002EFF-7C46-4FB0-8400-30486FF4CA66}" type="datetime1">
              <a:rPr lang="ja-JP" altLang="en-US"/>
              <a:pPr>
                <a:defRPr/>
              </a:pPr>
              <a:t>2025/6/3</a:t>
            </a:fld>
            <a:endParaRPr lang="ja-JP" altLang="en-US"/>
          </a:p>
        </p:txBody>
      </p:sp>
      <p:sp>
        <p:nvSpPr>
          <p:cNvPr id="5" name="フッター プレースホルダー 4">
            <a:extLst>
              <a:ext uri="{FF2B5EF4-FFF2-40B4-BE49-F238E27FC236}">
                <a16:creationId xmlns:a16="http://schemas.microsoft.com/office/drawing/2014/main" id="{CD727511-24BF-CB23-8FF8-35D3E2BA7F5B}"/>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D0B15B8-C004-869C-BBE4-A5356A84CBF2}"/>
              </a:ext>
            </a:extLst>
          </p:cNvPr>
          <p:cNvSpPr>
            <a:spLocks noGrp="1"/>
          </p:cNvSpPr>
          <p:nvPr>
            <p:ph type="sldNum" sz="quarter" idx="12"/>
          </p:nvPr>
        </p:nvSpPr>
        <p:spPr/>
        <p:txBody>
          <a:bodyPr/>
          <a:lstStyle>
            <a:lvl1pPr>
              <a:defRPr/>
            </a:lvl1pPr>
          </a:lstStyle>
          <a:p>
            <a:pPr>
              <a:defRPr/>
            </a:pPr>
            <a:fld id="{D737F1A5-A028-4F6F-BF7B-6F79C30623C9}" type="slidenum">
              <a:rPr lang="ja-JP" altLang="en-US"/>
              <a:pPr>
                <a:defRPr/>
              </a:pPr>
              <a:t>‹#›</a:t>
            </a:fld>
            <a:endParaRPr lang="ja-JP" altLang="en-US"/>
          </a:p>
        </p:txBody>
      </p:sp>
    </p:spTree>
    <p:extLst>
      <p:ext uri="{BB962C8B-B14F-4D97-AF65-F5344CB8AC3E}">
        <p14:creationId xmlns:p14="http://schemas.microsoft.com/office/powerpoint/2010/main" val="427856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366184"/>
            <a:ext cx="14630400" cy="1524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12800" y="2133602"/>
            <a:ext cx="14630400" cy="603461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6F0436-D6FB-4555-2C20-5477227EC74E}"/>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9163821C-913E-46CE-B3D5-C80FC3CD564E}" type="datetime1">
              <a:rPr lang="ja-JP" altLang="en-US"/>
              <a:pPr>
                <a:defRPr/>
              </a:pPr>
              <a:t>2025/6/3</a:t>
            </a:fld>
            <a:endParaRPr lang="ja-JP" altLang="en-US"/>
          </a:p>
        </p:txBody>
      </p:sp>
      <p:sp>
        <p:nvSpPr>
          <p:cNvPr id="5" name="フッター プレースホルダー 4">
            <a:extLst>
              <a:ext uri="{FF2B5EF4-FFF2-40B4-BE49-F238E27FC236}">
                <a16:creationId xmlns:a16="http://schemas.microsoft.com/office/drawing/2014/main" id="{C6D92315-3DC9-1C64-D64C-32893E5A401F}"/>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5CC17C5-890E-1326-5D45-310179B6237A}"/>
              </a:ext>
            </a:extLst>
          </p:cNvPr>
          <p:cNvSpPr>
            <a:spLocks noGrp="1"/>
          </p:cNvSpPr>
          <p:nvPr>
            <p:ph type="sldNum" sz="quarter" idx="12"/>
          </p:nvPr>
        </p:nvSpPr>
        <p:spPr/>
        <p:txBody>
          <a:bodyPr/>
          <a:lstStyle>
            <a:lvl1pPr>
              <a:defRPr/>
            </a:lvl1pPr>
          </a:lstStyle>
          <a:p>
            <a:pPr>
              <a:defRPr/>
            </a:pPr>
            <a:fld id="{BDCBFBFE-1871-4461-89B1-DCFE5A2E0F61}" type="slidenum">
              <a:rPr lang="ja-JP" altLang="en-US"/>
              <a:pPr>
                <a:defRPr/>
              </a:pPr>
              <a:t>‹#›</a:t>
            </a:fld>
            <a:endParaRPr lang="ja-JP" altLang="en-US"/>
          </a:p>
        </p:txBody>
      </p:sp>
    </p:spTree>
    <p:extLst>
      <p:ext uri="{BB962C8B-B14F-4D97-AF65-F5344CB8AC3E}">
        <p14:creationId xmlns:p14="http://schemas.microsoft.com/office/powerpoint/2010/main" val="246007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785600" y="366185"/>
            <a:ext cx="3657600" cy="7802034"/>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12800" y="366185"/>
            <a:ext cx="10701867" cy="7802034"/>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6F4B5C7-FCB2-1FBF-95ED-E5C39579EC72}"/>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51D09EB0-A48E-4F8E-9E50-167162E6B752}" type="datetime1">
              <a:rPr lang="ja-JP" altLang="en-US"/>
              <a:pPr>
                <a:defRPr/>
              </a:pPr>
              <a:t>2025/6/3</a:t>
            </a:fld>
            <a:endParaRPr lang="ja-JP" altLang="en-US"/>
          </a:p>
        </p:txBody>
      </p:sp>
      <p:sp>
        <p:nvSpPr>
          <p:cNvPr id="5" name="フッター プレースホルダー 4">
            <a:extLst>
              <a:ext uri="{FF2B5EF4-FFF2-40B4-BE49-F238E27FC236}">
                <a16:creationId xmlns:a16="http://schemas.microsoft.com/office/drawing/2014/main" id="{923BDC67-6260-1FC2-1E47-EB6688FD694B}"/>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4A1394C-46FE-6E8A-9DBC-CFC5EBCFF33E}"/>
              </a:ext>
            </a:extLst>
          </p:cNvPr>
          <p:cNvSpPr>
            <a:spLocks noGrp="1"/>
          </p:cNvSpPr>
          <p:nvPr>
            <p:ph type="sldNum" sz="quarter" idx="12"/>
          </p:nvPr>
        </p:nvSpPr>
        <p:spPr/>
        <p:txBody>
          <a:bodyPr/>
          <a:lstStyle>
            <a:lvl1pPr>
              <a:defRPr/>
            </a:lvl1pPr>
          </a:lstStyle>
          <a:p>
            <a:pPr>
              <a:defRPr/>
            </a:pPr>
            <a:fld id="{49110D5A-83D1-4320-B6E7-70DF533E5C46}" type="slidenum">
              <a:rPr lang="ja-JP" altLang="en-US"/>
              <a:pPr>
                <a:defRPr/>
              </a:pPr>
              <a:t>‹#›</a:t>
            </a:fld>
            <a:endParaRPr lang="ja-JP" altLang="en-US"/>
          </a:p>
        </p:txBody>
      </p:sp>
    </p:spTree>
    <p:extLst>
      <p:ext uri="{BB962C8B-B14F-4D97-AF65-F5344CB8AC3E}">
        <p14:creationId xmlns:p14="http://schemas.microsoft.com/office/powerpoint/2010/main" val="150371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FFC000"/>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78573F9-DA63-856A-FE16-665C63AFD023}"/>
              </a:ext>
            </a:extLst>
          </p:cNvPr>
          <p:cNvSpPr>
            <a:spLocks noGrp="1"/>
          </p:cNvSpPr>
          <p:nvPr>
            <p:ph type="sldNum" sz="quarter" idx="10"/>
          </p:nvPr>
        </p:nvSpPr>
        <p:spPr/>
        <p:txBody>
          <a:bodyPr/>
          <a:lstStyle/>
          <a:p>
            <a:pPr>
              <a:defRPr/>
            </a:pPr>
            <a:fld id="{FA6207DC-5960-4D08-AF33-02D86CB2CC24}" type="slidenum">
              <a:rPr lang="ja-JP" altLang="en-US" smtClean="0"/>
              <a:pPr>
                <a:defRPr/>
              </a:pPr>
              <a:t>‹#›</a:t>
            </a:fld>
            <a:endParaRPr lang="ja-JP" altLang="en-US"/>
          </a:p>
        </p:txBody>
      </p:sp>
    </p:spTree>
    <p:extLst>
      <p:ext uri="{BB962C8B-B14F-4D97-AF65-F5344CB8AC3E}">
        <p14:creationId xmlns:p14="http://schemas.microsoft.com/office/powerpoint/2010/main" val="249512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366184"/>
            <a:ext cx="14630400" cy="1524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812800" y="2133602"/>
            <a:ext cx="14630400" cy="603461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67D7F36-E1F2-2F80-409D-ACB178BEF257}"/>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BE7B5783-38EC-4A63-B828-10F23DD7929E}" type="datetime1">
              <a:rPr lang="ja-JP" altLang="en-US"/>
              <a:pPr>
                <a:defRPr/>
              </a:pPr>
              <a:t>2025/6/3</a:t>
            </a:fld>
            <a:endParaRPr lang="ja-JP" altLang="en-US"/>
          </a:p>
        </p:txBody>
      </p:sp>
      <p:sp>
        <p:nvSpPr>
          <p:cNvPr id="5" name="フッター プレースホルダー 4">
            <a:extLst>
              <a:ext uri="{FF2B5EF4-FFF2-40B4-BE49-F238E27FC236}">
                <a16:creationId xmlns:a16="http://schemas.microsoft.com/office/drawing/2014/main" id="{FB74C934-B462-8CD7-15E7-68D0B8179332}"/>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2097F48-76A4-9490-CC38-AC167804B672}"/>
              </a:ext>
            </a:extLst>
          </p:cNvPr>
          <p:cNvSpPr>
            <a:spLocks noGrp="1"/>
          </p:cNvSpPr>
          <p:nvPr>
            <p:ph type="sldNum" sz="quarter" idx="12"/>
          </p:nvPr>
        </p:nvSpPr>
        <p:spPr/>
        <p:txBody>
          <a:bodyPr/>
          <a:lstStyle>
            <a:lvl1pPr>
              <a:defRPr/>
            </a:lvl1pPr>
          </a:lstStyle>
          <a:p>
            <a:pPr>
              <a:defRPr/>
            </a:pPr>
            <a:fld id="{00E9BDDE-7F9A-476B-9A34-C2304177071B}" type="slidenum">
              <a:rPr lang="ja-JP" altLang="en-US"/>
              <a:pPr>
                <a:defRPr/>
              </a:pPr>
              <a:t>‹#›</a:t>
            </a:fld>
            <a:endParaRPr lang="ja-JP" altLang="en-US"/>
          </a:p>
        </p:txBody>
      </p:sp>
    </p:spTree>
    <p:extLst>
      <p:ext uri="{BB962C8B-B14F-4D97-AF65-F5344CB8AC3E}">
        <p14:creationId xmlns:p14="http://schemas.microsoft.com/office/powerpoint/2010/main" val="217566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84113" y="5875868"/>
            <a:ext cx="13817600" cy="1816100"/>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284113" y="3875618"/>
            <a:ext cx="13817600" cy="200025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369669A-E5FD-47E8-3DE4-75BA65CF7CCC}"/>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95E9A30C-56AB-4110-AA2A-876810777EB2}" type="datetime1">
              <a:rPr lang="ja-JP" altLang="en-US"/>
              <a:pPr>
                <a:defRPr/>
              </a:pPr>
              <a:t>2025/6/3</a:t>
            </a:fld>
            <a:endParaRPr lang="ja-JP" altLang="en-US"/>
          </a:p>
        </p:txBody>
      </p:sp>
      <p:sp>
        <p:nvSpPr>
          <p:cNvPr id="5" name="フッター プレースホルダー 4">
            <a:extLst>
              <a:ext uri="{FF2B5EF4-FFF2-40B4-BE49-F238E27FC236}">
                <a16:creationId xmlns:a16="http://schemas.microsoft.com/office/drawing/2014/main" id="{F84B5934-C16E-152E-92FC-2552B94E9E46}"/>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F2B8041-BB23-4CBA-FA85-662626D1890D}"/>
              </a:ext>
            </a:extLst>
          </p:cNvPr>
          <p:cNvSpPr>
            <a:spLocks noGrp="1"/>
          </p:cNvSpPr>
          <p:nvPr>
            <p:ph type="sldNum" sz="quarter" idx="12"/>
          </p:nvPr>
        </p:nvSpPr>
        <p:spPr/>
        <p:txBody>
          <a:bodyPr/>
          <a:lstStyle>
            <a:lvl1pPr>
              <a:defRPr/>
            </a:lvl1pPr>
          </a:lstStyle>
          <a:p>
            <a:pPr>
              <a:defRPr/>
            </a:pPr>
            <a:fld id="{2191421C-554B-4269-80BB-25316CCA8C3B}" type="slidenum">
              <a:rPr lang="ja-JP" altLang="en-US"/>
              <a:pPr>
                <a:defRPr/>
              </a:pPr>
              <a:t>‹#›</a:t>
            </a:fld>
            <a:endParaRPr lang="ja-JP" altLang="en-US"/>
          </a:p>
        </p:txBody>
      </p:sp>
    </p:spTree>
    <p:extLst>
      <p:ext uri="{BB962C8B-B14F-4D97-AF65-F5344CB8AC3E}">
        <p14:creationId xmlns:p14="http://schemas.microsoft.com/office/powerpoint/2010/main" val="330639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366184"/>
            <a:ext cx="14630400" cy="1524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12800" y="2133602"/>
            <a:ext cx="7179733"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8263467" y="2133602"/>
            <a:ext cx="7179733"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8C125109-CE9D-6C8F-0E9F-853D71EE2AF0}"/>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ADF37913-C8E5-41CF-83C7-3036000D8827}" type="datetime1">
              <a:rPr lang="ja-JP" altLang="en-US"/>
              <a:pPr>
                <a:defRPr/>
              </a:pPr>
              <a:t>2025/6/3</a:t>
            </a:fld>
            <a:endParaRPr lang="ja-JP" altLang="en-US"/>
          </a:p>
        </p:txBody>
      </p:sp>
      <p:sp>
        <p:nvSpPr>
          <p:cNvPr id="6" name="フッター プレースホルダー 5">
            <a:extLst>
              <a:ext uri="{FF2B5EF4-FFF2-40B4-BE49-F238E27FC236}">
                <a16:creationId xmlns:a16="http://schemas.microsoft.com/office/drawing/2014/main" id="{DE747E40-E3DD-08A1-DF89-45DF4B1A04D1}"/>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3706B27-1B05-34E1-9041-20475B2C33C5}"/>
              </a:ext>
            </a:extLst>
          </p:cNvPr>
          <p:cNvSpPr>
            <a:spLocks noGrp="1"/>
          </p:cNvSpPr>
          <p:nvPr>
            <p:ph type="sldNum" sz="quarter" idx="12"/>
          </p:nvPr>
        </p:nvSpPr>
        <p:spPr/>
        <p:txBody>
          <a:bodyPr/>
          <a:lstStyle>
            <a:lvl1pPr>
              <a:defRPr/>
            </a:lvl1pPr>
          </a:lstStyle>
          <a:p>
            <a:pPr>
              <a:defRPr/>
            </a:pPr>
            <a:fld id="{42106A57-F1D9-4153-8754-3086057FA9AA}" type="slidenum">
              <a:rPr lang="ja-JP" altLang="en-US"/>
              <a:pPr>
                <a:defRPr/>
              </a:pPr>
              <a:t>‹#›</a:t>
            </a:fld>
            <a:endParaRPr lang="ja-JP" altLang="en-US"/>
          </a:p>
        </p:txBody>
      </p:sp>
    </p:spTree>
    <p:extLst>
      <p:ext uri="{BB962C8B-B14F-4D97-AF65-F5344CB8AC3E}">
        <p14:creationId xmlns:p14="http://schemas.microsoft.com/office/powerpoint/2010/main" val="92082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366184"/>
            <a:ext cx="14630400" cy="1524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812801" y="2046818"/>
            <a:ext cx="7182556"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12801" y="2899833"/>
            <a:ext cx="7182556"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8257826" y="2046818"/>
            <a:ext cx="7185377"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8257826" y="2899833"/>
            <a:ext cx="7185377"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7F4EC46B-F6CC-7061-4FEE-C9AA406E4179}"/>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F7B7BD8B-15A3-43F1-BF7E-8469715F81F5}" type="datetime1">
              <a:rPr lang="ja-JP" altLang="en-US"/>
              <a:pPr>
                <a:defRPr/>
              </a:pPr>
              <a:t>2025/6/3</a:t>
            </a:fld>
            <a:endParaRPr lang="ja-JP" altLang="en-US"/>
          </a:p>
        </p:txBody>
      </p:sp>
      <p:sp>
        <p:nvSpPr>
          <p:cNvPr id="8" name="フッター プレースホルダー 7">
            <a:extLst>
              <a:ext uri="{FF2B5EF4-FFF2-40B4-BE49-F238E27FC236}">
                <a16:creationId xmlns:a16="http://schemas.microsoft.com/office/drawing/2014/main" id="{4B4B00FE-E197-5D15-7A91-5E73B9913007}"/>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BE0E54B8-9E80-1D7C-7C29-812C2D46B473}"/>
              </a:ext>
            </a:extLst>
          </p:cNvPr>
          <p:cNvSpPr>
            <a:spLocks noGrp="1"/>
          </p:cNvSpPr>
          <p:nvPr>
            <p:ph type="sldNum" sz="quarter" idx="12"/>
          </p:nvPr>
        </p:nvSpPr>
        <p:spPr/>
        <p:txBody>
          <a:bodyPr/>
          <a:lstStyle>
            <a:lvl1pPr>
              <a:defRPr/>
            </a:lvl1pPr>
          </a:lstStyle>
          <a:p>
            <a:pPr>
              <a:defRPr/>
            </a:pPr>
            <a:fld id="{6DDED4AC-9C8F-46CD-9C8F-1EE55A82FEAE}" type="slidenum">
              <a:rPr lang="ja-JP" altLang="en-US"/>
              <a:pPr>
                <a:defRPr/>
              </a:pPr>
              <a:t>‹#›</a:t>
            </a:fld>
            <a:endParaRPr lang="ja-JP" altLang="en-US"/>
          </a:p>
        </p:txBody>
      </p:sp>
    </p:spTree>
    <p:extLst>
      <p:ext uri="{BB962C8B-B14F-4D97-AF65-F5344CB8AC3E}">
        <p14:creationId xmlns:p14="http://schemas.microsoft.com/office/powerpoint/2010/main" val="27020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366184"/>
            <a:ext cx="14630400" cy="1524000"/>
          </a:xfrm>
          <a:prstGeom prst="rect">
            <a:avLst/>
          </a:prstGeo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73820031-DFB8-37B6-962D-F7CBA6030AF4}"/>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E3AF4C3C-6F2E-4358-80DF-B539D92ACFF3}" type="datetime1">
              <a:rPr lang="ja-JP" altLang="en-US"/>
              <a:pPr>
                <a:defRPr/>
              </a:pPr>
              <a:t>2025/6/3</a:t>
            </a:fld>
            <a:endParaRPr lang="ja-JP" altLang="en-US"/>
          </a:p>
        </p:txBody>
      </p:sp>
      <p:sp>
        <p:nvSpPr>
          <p:cNvPr id="4" name="フッター プレースホルダー 3">
            <a:extLst>
              <a:ext uri="{FF2B5EF4-FFF2-40B4-BE49-F238E27FC236}">
                <a16:creationId xmlns:a16="http://schemas.microsoft.com/office/drawing/2014/main" id="{A00BB0F1-6DAF-AB66-5F71-E41B55B26F79}"/>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66BA8558-6177-063C-F9BC-F30E69FDC6B5}"/>
              </a:ext>
            </a:extLst>
          </p:cNvPr>
          <p:cNvSpPr>
            <a:spLocks noGrp="1"/>
          </p:cNvSpPr>
          <p:nvPr>
            <p:ph type="sldNum" sz="quarter" idx="12"/>
          </p:nvPr>
        </p:nvSpPr>
        <p:spPr/>
        <p:txBody>
          <a:bodyPr/>
          <a:lstStyle>
            <a:lvl1pPr>
              <a:defRPr/>
            </a:lvl1pPr>
          </a:lstStyle>
          <a:p>
            <a:pPr>
              <a:defRPr/>
            </a:pPr>
            <a:fld id="{91BC44A1-26CF-4F8D-BC49-984015C148BE}" type="slidenum">
              <a:rPr lang="ja-JP" altLang="en-US"/>
              <a:pPr>
                <a:defRPr/>
              </a:pPr>
              <a:t>‹#›</a:t>
            </a:fld>
            <a:endParaRPr lang="ja-JP" altLang="en-US"/>
          </a:p>
        </p:txBody>
      </p:sp>
    </p:spTree>
    <p:extLst>
      <p:ext uri="{BB962C8B-B14F-4D97-AF65-F5344CB8AC3E}">
        <p14:creationId xmlns:p14="http://schemas.microsoft.com/office/powerpoint/2010/main" val="102040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A6C2B-FCD2-4519-6382-E3321851023B}"/>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D9B6F36B-DD37-4D28-BD6D-83B0EE4D1BC2}" type="datetime1">
              <a:rPr lang="ja-JP" altLang="en-US"/>
              <a:pPr>
                <a:defRPr/>
              </a:pPr>
              <a:t>2025/6/3</a:t>
            </a:fld>
            <a:endParaRPr lang="ja-JP" altLang="en-US"/>
          </a:p>
        </p:txBody>
      </p:sp>
      <p:sp>
        <p:nvSpPr>
          <p:cNvPr id="3" name="フッター プレースホルダー 2">
            <a:extLst>
              <a:ext uri="{FF2B5EF4-FFF2-40B4-BE49-F238E27FC236}">
                <a16:creationId xmlns:a16="http://schemas.microsoft.com/office/drawing/2014/main" id="{586D5DD4-7391-E416-F8CA-2C647F84D293}"/>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7CA6CCE9-79A2-9DE5-16D9-1CF31DC956E5}"/>
              </a:ext>
            </a:extLst>
          </p:cNvPr>
          <p:cNvSpPr>
            <a:spLocks noGrp="1"/>
          </p:cNvSpPr>
          <p:nvPr>
            <p:ph type="sldNum" sz="quarter" idx="12"/>
          </p:nvPr>
        </p:nvSpPr>
        <p:spPr/>
        <p:txBody>
          <a:bodyPr/>
          <a:lstStyle>
            <a:lvl1pPr>
              <a:defRPr/>
            </a:lvl1pPr>
          </a:lstStyle>
          <a:p>
            <a:pPr>
              <a:defRPr/>
            </a:pPr>
            <a:fld id="{4D91F6E7-3B79-48C6-8404-CF6356CF8449}" type="slidenum">
              <a:rPr lang="ja-JP" altLang="en-US"/>
              <a:pPr>
                <a:defRPr/>
              </a:pPr>
              <a:t>‹#›</a:t>
            </a:fld>
            <a:endParaRPr lang="ja-JP" altLang="en-US"/>
          </a:p>
        </p:txBody>
      </p:sp>
    </p:spTree>
    <p:extLst>
      <p:ext uri="{BB962C8B-B14F-4D97-AF65-F5344CB8AC3E}">
        <p14:creationId xmlns:p14="http://schemas.microsoft.com/office/powerpoint/2010/main" val="168225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3" y="364067"/>
            <a:ext cx="5348113" cy="154940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6355647" y="364069"/>
            <a:ext cx="9087557"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12803" y="1913468"/>
            <a:ext cx="5348113"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C38D6C16-A008-75ED-BD80-47CBFEE6ADE0}"/>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143598BF-D1BC-47F6-B450-DD514F24C99E}" type="datetime1">
              <a:rPr lang="ja-JP" altLang="en-US"/>
              <a:pPr>
                <a:defRPr/>
              </a:pPr>
              <a:t>2025/6/3</a:t>
            </a:fld>
            <a:endParaRPr lang="ja-JP" altLang="en-US"/>
          </a:p>
        </p:txBody>
      </p:sp>
      <p:sp>
        <p:nvSpPr>
          <p:cNvPr id="6" name="フッター プレースホルダー 5">
            <a:extLst>
              <a:ext uri="{FF2B5EF4-FFF2-40B4-BE49-F238E27FC236}">
                <a16:creationId xmlns:a16="http://schemas.microsoft.com/office/drawing/2014/main" id="{90206D0D-F85D-DFB0-C9CB-E9F501480120}"/>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FAA7FA25-5FA7-262C-9CFB-28F2827D045F}"/>
              </a:ext>
            </a:extLst>
          </p:cNvPr>
          <p:cNvSpPr>
            <a:spLocks noGrp="1"/>
          </p:cNvSpPr>
          <p:nvPr>
            <p:ph type="sldNum" sz="quarter" idx="12"/>
          </p:nvPr>
        </p:nvSpPr>
        <p:spPr/>
        <p:txBody>
          <a:bodyPr/>
          <a:lstStyle>
            <a:lvl1pPr>
              <a:defRPr/>
            </a:lvl1pPr>
          </a:lstStyle>
          <a:p>
            <a:pPr>
              <a:defRPr/>
            </a:pPr>
            <a:fld id="{7888B1D3-E2BD-4509-A6A8-56FA72CD108F}" type="slidenum">
              <a:rPr lang="ja-JP" altLang="en-US"/>
              <a:pPr>
                <a:defRPr/>
              </a:pPr>
              <a:t>‹#›</a:t>
            </a:fld>
            <a:endParaRPr lang="ja-JP" altLang="en-US"/>
          </a:p>
        </p:txBody>
      </p:sp>
    </p:spTree>
    <p:extLst>
      <p:ext uri="{BB962C8B-B14F-4D97-AF65-F5344CB8AC3E}">
        <p14:creationId xmlns:p14="http://schemas.microsoft.com/office/powerpoint/2010/main" val="18866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186290" y="6400801"/>
            <a:ext cx="9753600" cy="755651"/>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3186290" y="817033"/>
            <a:ext cx="97536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3186290" y="7156452"/>
            <a:ext cx="97536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887755F-34FE-F634-693E-F4D3E256724A}"/>
              </a:ext>
            </a:extLst>
          </p:cNvPr>
          <p:cNvSpPr>
            <a:spLocks noGrp="1"/>
          </p:cNvSpPr>
          <p:nvPr>
            <p:ph type="dt" sz="half" idx="10"/>
          </p:nvPr>
        </p:nvSpPr>
        <p:spPr>
          <a:xfrm>
            <a:off x="812800" y="8475664"/>
            <a:ext cx="3793067" cy="48577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128"/>
              </a:defRPr>
            </a:lvl1pPr>
          </a:lstStyle>
          <a:p>
            <a:pPr>
              <a:defRPr/>
            </a:pPr>
            <a:fld id="{1B04C508-6FE0-4BF5-8347-34F8008F1DDE}" type="datetime1">
              <a:rPr lang="ja-JP" altLang="en-US"/>
              <a:pPr>
                <a:defRPr/>
              </a:pPr>
              <a:t>2025/6/3</a:t>
            </a:fld>
            <a:endParaRPr lang="ja-JP" altLang="en-US"/>
          </a:p>
        </p:txBody>
      </p:sp>
      <p:sp>
        <p:nvSpPr>
          <p:cNvPr id="6" name="フッター プレースホルダー 5">
            <a:extLst>
              <a:ext uri="{FF2B5EF4-FFF2-40B4-BE49-F238E27FC236}">
                <a16:creationId xmlns:a16="http://schemas.microsoft.com/office/drawing/2014/main" id="{5810B19F-3A4D-993F-9A99-B430DA490F0C}"/>
              </a:ext>
            </a:extLst>
          </p:cNvPr>
          <p:cNvSpPr>
            <a:spLocks noGrp="1"/>
          </p:cNvSpPr>
          <p:nvPr>
            <p:ph type="ftr" sz="quarter" idx="11"/>
          </p:nvPr>
        </p:nvSpPr>
        <p:spPr>
          <a:xfrm>
            <a:off x="5554134" y="8475664"/>
            <a:ext cx="5147733" cy="48577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8F257E3-4BC6-5898-9EE3-B60E8D9A9B83}"/>
              </a:ext>
            </a:extLst>
          </p:cNvPr>
          <p:cNvSpPr>
            <a:spLocks noGrp="1"/>
          </p:cNvSpPr>
          <p:nvPr>
            <p:ph type="sldNum" sz="quarter" idx="12"/>
          </p:nvPr>
        </p:nvSpPr>
        <p:spPr/>
        <p:txBody>
          <a:bodyPr/>
          <a:lstStyle>
            <a:lvl1pPr>
              <a:defRPr/>
            </a:lvl1pPr>
          </a:lstStyle>
          <a:p>
            <a:pPr>
              <a:defRPr/>
            </a:pPr>
            <a:fld id="{76175274-6BD1-4C22-AC98-27A5470A7F99}" type="slidenum">
              <a:rPr lang="ja-JP" altLang="en-US"/>
              <a:pPr>
                <a:defRPr/>
              </a:pPr>
              <a:t>‹#›</a:t>
            </a:fld>
            <a:endParaRPr lang="ja-JP" altLang="en-US"/>
          </a:p>
        </p:txBody>
      </p:sp>
    </p:spTree>
    <p:extLst>
      <p:ext uri="{BB962C8B-B14F-4D97-AF65-F5344CB8AC3E}">
        <p14:creationId xmlns:p14="http://schemas.microsoft.com/office/powerpoint/2010/main" val="54584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FAF6B73-55BD-6941-6CA2-9F60960BB5BD}"/>
              </a:ext>
            </a:extLst>
          </p:cNvPr>
          <p:cNvSpPr>
            <a:spLocks noGrp="1"/>
          </p:cNvSpPr>
          <p:nvPr>
            <p:ph type="sldNum" sz="quarter" idx="4"/>
          </p:nvPr>
        </p:nvSpPr>
        <p:spPr>
          <a:xfrm>
            <a:off x="12218342" y="8656638"/>
            <a:ext cx="3793067" cy="4873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メイリオ" panose="020B0604030504040204" pitchFamily="50" charset="-128"/>
                <a:ea typeface="メイリオ" panose="020B0604030504040204" pitchFamily="50" charset="-128"/>
              </a:defRPr>
            </a:lvl1pPr>
          </a:lstStyle>
          <a:p>
            <a:pPr>
              <a:defRPr/>
            </a:pPr>
            <a:fld id="{FA6207DC-5960-4D08-AF33-02D86CB2CC24}" type="slidenum">
              <a:rPr lang="ja-JP" altLang="en-US"/>
              <a:pPr>
                <a:defRPr/>
              </a:pPr>
              <a:t>‹#›</a:t>
            </a:fld>
            <a:endParaRPr lang="ja-JP" altLang="en-US"/>
          </a:p>
        </p:txBody>
      </p:sp>
      <p:sp>
        <p:nvSpPr>
          <p:cNvPr id="7" name="正方形/長方形 5">
            <a:extLst>
              <a:ext uri="{FF2B5EF4-FFF2-40B4-BE49-F238E27FC236}">
                <a16:creationId xmlns:a16="http://schemas.microsoft.com/office/drawing/2014/main" id="{DA837B59-B428-DE15-7E21-84E951A2DEA8}"/>
              </a:ext>
            </a:extLst>
          </p:cNvPr>
          <p:cNvSpPr/>
          <p:nvPr userDrawn="1"/>
        </p:nvSpPr>
        <p:spPr>
          <a:xfrm>
            <a:off x="1" y="0"/>
            <a:ext cx="16293630" cy="9144000"/>
          </a:xfrm>
          <a:custGeom>
            <a:avLst/>
            <a:gdLst/>
            <a:ahLst/>
            <a:cxnLst/>
            <a:rect l="l" t="t" r="r" b="b"/>
            <a:pathLst>
              <a:path w="6873875" h="9906007">
                <a:moveTo>
                  <a:pt x="6774905" y="3"/>
                </a:moveTo>
                <a:lnTo>
                  <a:pt x="6873875" y="3"/>
                </a:lnTo>
                <a:lnTo>
                  <a:pt x="6873875" y="9906003"/>
                </a:lnTo>
                <a:lnTo>
                  <a:pt x="6774905" y="9906003"/>
                </a:lnTo>
                <a:close/>
                <a:moveTo>
                  <a:pt x="98969" y="0"/>
                </a:moveTo>
                <a:lnTo>
                  <a:pt x="6774905" y="0"/>
                </a:lnTo>
                <a:lnTo>
                  <a:pt x="6774905" y="98976"/>
                </a:lnTo>
                <a:lnTo>
                  <a:pt x="98970" y="98976"/>
                </a:lnTo>
                <a:lnTo>
                  <a:pt x="98970" y="9807031"/>
                </a:lnTo>
                <a:lnTo>
                  <a:pt x="6774905" y="9807031"/>
                </a:lnTo>
                <a:lnTo>
                  <a:pt x="6774905" y="9906007"/>
                </a:lnTo>
                <a:lnTo>
                  <a:pt x="98969" y="9906007"/>
                </a:lnTo>
                <a:lnTo>
                  <a:pt x="98969" y="9906003"/>
                </a:lnTo>
                <a:lnTo>
                  <a:pt x="0" y="9906003"/>
                </a:lnTo>
                <a:lnTo>
                  <a:pt x="0" y="3"/>
                </a:lnTo>
                <a:lnTo>
                  <a:pt x="98969" y="3"/>
                </a:lnTo>
                <a:close/>
              </a:path>
            </a:pathLst>
          </a:custGeom>
          <a:solidFill>
            <a:srgbClr val="FFC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28" name="テキスト ボックス 7">
            <a:extLst>
              <a:ext uri="{FF2B5EF4-FFF2-40B4-BE49-F238E27FC236}">
                <a16:creationId xmlns:a16="http://schemas.microsoft.com/office/drawing/2014/main" id="{39A5167D-CF5A-6AF1-3291-E4C126CE51FF}"/>
              </a:ext>
            </a:extLst>
          </p:cNvPr>
          <p:cNvSpPr txBox="1">
            <a:spLocks noChangeArrowheads="1"/>
          </p:cNvSpPr>
          <p:nvPr userDrawn="1"/>
        </p:nvSpPr>
        <p:spPr bwMode="auto">
          <a:xfrm>
            <a:off x="195675" y="8869363"/>
            <a:ext cx="1210588" cy="184666"/>
          </a:xfrm>
          <a:prstGeom prst="rect">
            <a:avLst/>
          </a:prstGeom>
          <a:noFill/>
          <a:ln>
            <a:noFill/>
          </a:ln>
        </p:spPr>
        <p:txBody>
          <a:bodyPr wrap="none">
            <a:spAutoFit/>
          </a:bodyPr>
          <a:lstStyle>
            <a:lvl1pPr>
              <a:defRPr kumimoji="1">
                <a:solidFill>
                  <a:schemeClr val="tx1"/>
                </a:solidFill>
                <a:latin typeface="Calibri" charset="0"/>
                <a:ea typeface="ＭＳ Ｐゴシック" charset="-128"/>
              </a:defRPr>
            </a:lvl1pPr>
            <a:lvl2pPr marL="742950" indent="-285750">
              <a:defRPr kumimoji="1">
                <a:solidFill>
                  <a:schemeClr val="tx1"/>
                </a:solidFill>
                <a:latin typeface="Calibri" charset="0"/>
                <a:ea typeface="ＭＳ Ｐゴシック" charset="-128"/>
              </a:defRPr>
            </a:lvl2pPr>
            <a:lvl3pPr marL="1143000" indent="-228600">
              <a:defRPr kumimoji="1">
                <a:solidFill>
                  <a:schemeClr val="tx1"/>
                </a:solidFill>
                <a:latin typeface="Calibri" charset="0"/>
                <a:ea typeface="ＭＳ Ｐゴシック" charset="-128"/>
              </a:defRPr>
            </a:lvl3pPr>
            <a:lvl4pPr marL="1600200" indent="-228600">
              <a:defRPr kumimoji="1">
                <a:solidFill>
                  <a:schemeClr val="tx1"/>
                </a:solidFill>
                <a:latin typeface="Calibri" charset="0"/>
                <a:ea typeface="ＭＳ Ｐゴシック" charset="-128"/>
              </a:defRPr>
            </a:lvl4pPr>
            <a:lvl5pPr marL="2057400" indent="-228600">
              <a:defRPr kumimoji="1">
                <a:solidFill>
                  <a:schemeClr val="tx1"/>
                </a:solidFill>
                <a:latin typeface="Calibri" charset="0"/>
                <a:ea typeface="ＭＳ Ｐゴシック" charset="-128"/>
              </a:defRPr>
            </a:lvl5pPr>
            <a:lvl6pPr marL="2514600" indent="-228600" defTabSz="457200" fontAlgn="base">
              <a:spcBef>
                <a:spcPct val="0"/>
              </a:spcBef>
              <a:spcAft>
                <a:spcPct val="0"/>
              </a:spcAft>
              <a:defRPr kumimoji="1">
                <a:solidFill>
                  <a:schemeClr val="tx1"/>
                </a:solidFill>
                <a:latin typeface="Calibri" charset="0"/>
                <a:ea typeface="ＭＳ Ｐゴシック" charset="-128"/>
              </a:defRPr>
            </a:lvl6pPr>
            <a:lvl7pPr marL="2971800" indent="-228600" defTabSz="457200" fontAlgn="base">
              <a:spcBef>
                <a:spcPct val="0"/>
              </a:spcBef>
              <a:spcAft>
                <a:spcPct val="0"/>
              </a:spcAft>
              <a:defRPr kumimoji="1">
                <a:solidFill>
                  <a:schemeClr val="tx1"/>
                </a:solidFill>
                <a:latin typeface="Calibri" charset="0"/>
                <a:ea typeface="ＭＳ Ｐゴシック" charset="-128"/>
              </a:defRPr>
            </a:lvl7pPr>
            <a:lvl8pPr marL="3429000" indent="-228600" defTabSz="457200" fontAlgn="base">
              <a:spcBef>
                <a:spcPct val="0"/>
              </a:spcBef>
              <a:spcAft>
                <a:spcPct val="0"/>
              </a:spcAft>
              <a:defRPr kumimoji="1">
                <a:solidFill>
                  <a:schemeClr val="tx1"/>
                </a:solidFill>
                <a:latin typeface="Calibri" charset="0"/>
                <a:ea typeface="ＭＳ Ｐゴシック" charset="-128"/>
              </a:defRPr>
            </a:lvl8pPr>
            <a:lvl9pPr marL="3886200" indent="-228600" defTabSz="457200" fontAlgn="base">
              <a:spcBef>
                <a:spcPct val="0"/>
              </a:spcBef>
              <a:spcAft>
                <a:spcPct val="0"/>
              </a:spcAft>
              <a:defRPr kumimoji="1">
                <a:solidFill>
                  <a:schemeClr val="tx1"/>
                </a:solidFill>
                <a:latin typeface="Calibri" charset="0"/>
                <a:ea typeface="ＭＳ Ｐゴシック" charset="-128"/>
              </a:defRPr>
            </a:lvl9pPr>
          </a:lstStyle>
          <a:p>
            <a:pPr eaLnBrk="1" hangingPunct="1">
              <a:defRPr/>
            </a:pPr>
            <a:r>
              <a:rPr lang="en-US" altLang="ja-JP" sz="600">
                <a:latin typeface="メイリオ" charset="-128"/>
                <a:ea typeface="メイリオ" charset="-128"/>
              </a:rPr>
              <a:t>©</a:t>
            </a:r>
            <a:r>
              <a:rPr lang="ja-JP" altLang="en-US" sz="600">
                <a:latin typeface="メイリオ" charset="-128"/>
                <a:ea typeface="メイリオ" charset="-128"/>
              </a:rPr>
              <a:t>博報堂</a:t>
            </a:r>
            <a:r>
              <a:rPr lang="en-US" altLang="ja-JP" sz="600">
                <a:latin typeface="メイリオ" charset="-128"/>
                <a:ea typeface="メイリオ" charset="-128"/>
              </a:rPr>
              <a:t> </a:t>
            </a:r>
            <a:r>
              <a:rPr lang="ja-JP" altLang="en-US" sz="600">
                <a:latin typeface="メイリオ" charset="-128"/>
                <a:ea typeface="メイリオ" charset="-128"/>
              </a:rPr>
              <a:t>メディア環境研究所</a:t>
            </a: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F45B5DC-91BC-2526-65C1-7DF32B68785F}"/>
              </a:ext>
            </a:extLst>
          </p:cNvPr>
          <p:cNvSpPr txBox="1"/>
          <p:nvPr/>
        </p:nvSpPr>
        <p:spPr>
          <a:xfrm>
            <a:off x="5608723" y="5095875"/>
            <a:ext cx="5038559" cy="1338828"/>
          </a:xfrm>
          <a:prstGeom prst="rect">
            <a:avLst/>
          </a:prstGeom>
          <a:noFill/>
        </p:spPr>
        <p:txBody>
          <a:bodyPr wrap="none">
            <a:spAutoFit/>
          </a:bodyPr>
          <a:lstStyle/>
          <a:p>
            <a:pPr algn="ctr" eaLnBrk="1" fontAlgn="auto" hangingPunct="1">
              <a:lnSpc>
                <a:spcPct val="150000"/>
              </a:lnSpc>
              <a:spcBef>
                <a:spcPts val="0"/>
              </a:spcBef>
              <a:spcAft>
                <a:spcPts val="0"/>
              </a:spcAft>
              <a:defRPr/>
            </a:pPr>
            <a:r>
              <a:rPr lang="ja-JP" altLang="en-US" sz="3200" b="1" spc="300" dirty="0">
                <a:latin typeface="メイリオ"/>
                <a:ea typeface="メイリオ"/>
                <a:cs typeface="メイリオ"/>
              </a:rPr>
              <a:t>メディア定点調査</a:t>
            </a:r>
            <a:r>
              <a:rPr lang="en-US" altLang="ja-JP" sz="3200" b="1" spc="300" dirty="0">
                <a:latin typeface="メイリオ"/>
                <a:ea typeface="メイリオ"/>
                <a:cs typeface="メイリオ"/>
              </a:rPr>
              <a:t>2025</a:t>
            </a:r>
          </a:p>
          <a:p>
            <a:pPr algn="ctr" eaLnBrk="1" fontAlgn="auto" hangingPunct="1">
              <a:lnSpc>
                <a:spcPct val="150000"/>
              </a:lnSpc>
              <a:spcBef>
                <a:spcPts val="0"/>
              </a:spcBef>
              <a:spcAft>
                <a:spcPts val="0"/>
              </a:spcAft>
              <a:defRPr/>
            </a:pPr>
            <a:r>
              <a:rPr lang="ja-JP" altLang="en-US" sz="2400" b="1" spc="300" dirty="0">
                <a:latin typeface="メイリオ"/>
                <a:ea typeface="メイリオ"/>
                <a:cs typeface="メイリオ"/>
              </a:rPr>
              <a:t>ニュースリリース　グラフ集</a:t>
            </a:r>
          </a:p>
        </p:txBody>
      </p:sp>
      <p:sp>
        <p:nvSpPr>
          <p:cNvPr id="15363" name="スライド番号プレースホルダー 12">
            <a:extLst>
              <a:ext uri="{FF2B5EF4-FFF2-40B4-BE49-F238E27FC236}">
                <a16:creationId xmlns:a16="http://schemas.microsoft.com/office/drawing/2014/main" id="{5977916C-85BB-DCC3-348A-E847D94838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D1B4395-FE9C-4C3A-88A8-92E3BFD1804C}" type="slidenum">
              <a:rPr lang="ja-JP" altLang="en-US" smtClean="0">
                <a:solidFill>
                  <a:srgbClr val="898989"/>
                </a:solidFill>
                <a:latin typeface="メイリオ" panose="020B0604030504040204" pitchFamily="50" charset="-128"/>
                <a:ea typeface="メイリオ" panose="020B0604030504040204" pitchFamily="50" charset="-128"/>
              </a:rPr>
              <a:pPr/>
              <a:t>1</a:t>
            </a:fld>
            <a:endParaRPr lang="ja-JP" altLang="en-US">
              <a:solidFill>
                <a:srgbClr val="898989"/>
              </a:solidFill>
              <a:latin typeface="メイリオ" panose="020B0604030504040204" pitchFamily="50" charset="-128"/>
              <a:ea typeface="メイリオ" panose="020B0604030504040204" pitchFamily="50" charset="-128"/>
            </a:endParaRPr>
          </a:p>
        </p:txBody>
      </p:sp>
      <p:pic>
        <p:nvPicPr>
          <p:cNvPr id="15364" name="図 13" descr="Mekanken_logo_j.png">
            <a:extLst>
              <a:ext uri="{FF2B5EF4-FFF2-40B4-BE49-F238E27FC236}">
                <a16:creationId xmlns:a16="http://schemas.microsoft.com/office/drawing/2014/main" id="{128F6E16-0936-9940-7A78-58351F74AF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9984" y="1641871"/>
            <a:ext cx="3856037"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B52D553F-D087-245A-8511-C24FD2714112}"/>
              </a:ext>
            </a:extLst>
          </p:cNvPr>
          <p:cNvSpPr txBox="1"/>
          <p:nvPr/>
        </p:nvSpPr>
        <p:spPr>
          <a:xfrm>
            <a:off x="3553671" y="7976989"/>
            <a:ext cx="9148658" cy="923330"/>
          </a:xfrm>
          <a:prstGeom prst="rect">
            <a:avLst/>
          </a:prstGeom>
          <a:noFill/>
        </p:spPr>
        <p:txBody>
          <a:bodyPr wrap="none" rtlCol="0">
            <a:spAutoFit/>
          </a:bodyPr>
          <a:lstStyle/>
          <a:p>
            <a:pPr algn="l" fontAlgn="base"/>
            <a:r>
              <a:rPr lang="en-US" altLang="ja-JP" sz="1800" b="0" i="0" dirty="0">
                <a:solidFill>
                  <a:srgbClr val="000000"/>
                </a:solidFill>
                <a:effectLst/>
                <a:latin typeface="メイリオ" panose="020B0604030504040204" pitchFamily="50" charset="-128"/>
                <a:ea typeface="メイリオ" panose="020B0604030504040204" pitchFamily="50" charset="-128"/>
              </a:rPr>
              <a:t>※</a:t>
            </a:r>
            <a:r>
              <a:rPr lang="en-US" altLang="ja-JP" dirty="0">
                <a:solidFill>
                  <a:srgbClr val="000000"/>
                </a:solidFill>
                <a:latin typeface="メイリオ" panose="020B0604030504040204" pitchFamily="50" charset="-128"/>
                <a:ea typeface="メイリオ" panose="020B0604030504040204" pitchFamily="50" charset="-128"/>
              </a:rPr>
              <a:t>PPT</a:t>
            </a:r>
            <a:r>
              <a:rPr lang="ja-JP" altLang="en-US" sz="1800" b="0" i="0" dirty="0">
                <a:solidFill>
                  <a:srgbClr val="000000"/>
                </a:solidFill>
                <a:effectLst/>
                <a:latin typeface="メイリオ" panose="020B0604030504040204" pitchFamily="50" charset="-128"/>
                <a:ea typeface="メイリオ" panose="020B0604030504040204" pitchFamily="50" charset="-128"/>
              </a:rPr>
              <a:t>内グラフは編集可能な形式になっていますので、加工してご使用いただけます。</a:t>
            </a:r>
          </a:p>
          <a:p>
            <a:br>
              <a:rPr lang="ja-JP" altLang="en-US"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7C04F4-A672-A16F-D102-D06F9D470CCC}"/>
              </a:ext>
            </a:extLst>
          </p:cNvPr>
          <p:cNvSpPr>
            <a:spLocks noGrp="1"/>
          </p:cNvSpPr>
          <p:nvPr>
            <p:ph type="sldNum" sz="quarter" idx="12"/>
          </p:nvPr>
        </p:nvSpPr>
        <p:spPr/>
        <p:txBody>
          <a:bodyPr/>
          <a:lstStyle/>
          <a:p>
            <a:pPr>
              <a:defRPr/>
            </a:pPr>
            <a:fld id="{4D91F6E7-3B79-48C6-8404-CF6356CF8449}" type="slidenum">
              <a:rPr lang="ja-JP" altLang="en-US" smtClean="0"/>
              <a:pPr>
                <a:defRPr/>
              </a:pPr>
              <a:t>10</a:t>
            </a:fld>
            <a:endParaRPr lang="ja-JP" altLang="en-US"/>
          </a:p>
        </p:txBody>
      </p:sp>
      <p:sp>
        <p:nvSpPr>
          <p:cNvPr id="12" name="正方形/長方形 11">
            <a:extLst>
              <a:ext uri="{FF2B5EF4-FFF2-40B4-BE49-F238E27FC236}">
                <a16:creationId xmlns:a16="http://schemas.microsoft.com/office/drawing/2014/main" id="{DF3240B4-EA4B-DE55-EEE1-9D5AA50DC26E}"/>
              </a:ext>
            </a:extLst>
          </p:cNvPr>
          <p:cNvSpPr>
            <a:spLocks noChangeArrowheads="1"/>
          </p:cNvSpPr>
          <p:nvPr/>
        </p:nvSpPr>
        <p:spPr bwMode="auto">
          <a:xfrm>
            <a:off x="943519" y="437648"/>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メディア総接触時間の時系列推移</a:t>
            </a:r>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１日あたり・週平均</a:t>
            </a:r>
            <a:r>
              <a:rPr lang="en-US" altLang="ja-JP" sz="1400" b="1">
                <a:latin typeface="メイリオ" panose="020B0604030504040204" pitchFamily="50" charset="-128"/>
                <a:ea typeface="メイリオ" panose="020B0604030504040204" pitchFamily="50" charset="-128"/>
              </a:rPr>
              <a:t>)</a:t>
            </a:r>
            <a:endParaRPr lang="en-US" altLang="ja-JP" sz="1400" b="1" strike="sngStrike">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43315EC-858B-8280-90BF-AEA433B6C64B}"/>
              </a:ext>
            </a:extLst>
          </p:cNvPr>
          <p:cNvSpPr>
            <a:spLocks noChangeArrowheads="1"/>
          </p:cNvSpPr>
          <p:nvPr/>
        </p:nvSpPr>
        <p:spPr bwMode="auto">
          <a:xfrm>
            <a:off x="8860471" y="437649"/>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メディア総接触時間の構成比 時系列推移</a:t>
            </a:r>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１日あたり・週平均</a:t>
            </a:r>
            <a:r>
              <a:rPr lang="en-US" altLang="ja-JP" sz="1400" b="1">
                <a:latin typeface="メイリオ" panose="020B0604030504040204" pitchFamily="50" charset="-128"/>
                <a:ea typeface="メイリオ" panose="020B0604030504040204" pitchFamily="50" charset="-128"/>
              </a:rPr>
              <a:t>)</a:t>
            </a:r>
            <a:endParaRPr lang="en-US" altLang="ja-JP" sz="1400" b="1" strike="sngStrike">
              <a:solidFill>
                <a:srgbClr val="FF000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966AF2D2-989B-9195-F540-55429038694B}"/>
              </a:ext>
            </a:extLst>
          </p:cNvPr>
          <p:cNvPicPr>
            <a:picLocks noChangeAspect="1"/>
          </p:cNvPicPr>
          <p:nvPr/>
        </p:nvPicPr>
        <p:blipFill>
          <a:blip r:embed="rId2"/>
          <a:stretch>
            <a:fillRect/>
          </a:stretch>
        </p:blipFill>
        <p:spPr>
          <a:xfrm>
            <a:off x="7837197" y="318163"/>
            <a:ext cx="8474174" cy="8711939"/>
          </a:xfrm>
          <a:prstGeom prst="rect">
            <a:avLst/>
          </a:prstGeom>
        </p:spPr>
      </p:pic>
      <p:pic>
        <p:nvPicPr>
          <p:cNvPr id="11" name="図 10">
            <a:extLst>
              <a:ext uri="{FF2B5EF4-FFF2-40B4-BE49-F238E27FC236}">
                <a16:creationId xmlns:a16="http://schemas.microsoft.com/office/drawing/2014/main" id="{E454EC42-7EE4-D0B3-A0F9-39B1AE081E3E}"/>
              </a:ext>
            </a:extLst>
          </p:cNvPr>
          <p:cNvPicPr>
            <a:picLocks noChangeAspect="1"/>
          </p:cNvPicPr>
          <p:nvPr/>
        </p:nvPicPr>
        <p:blipFill>
          <a:blip r:embed="rId3"/>
          <a:stretch>
            <a:fillRect/>
          </a:stretch>
        </p:blipFill>
        <p:spPr>
          <a:xfrm>
            <a:off x="-147262" y="606050"/>
            <a:ext cx="8468078" cy="8394920"/>
          </a:xfrm>
          <a:prstGeom prst="rect">
            <a:avLst/>
          </a:prstGeom>
        </p:spPr>
      </p:pic>
    </p:spTree>
    <p:extLst>
      <p:ext uri="{BB962C8B-B14F-4D97-AF65-F5344CB8AC3E}">
        <p14:creationId xmlns:p14="http://schemas.microsoft.com/office/powerpoint/2010/main" val="302876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FB5D9C-AD04-BC7D-67DA-EEF52B2A4D50}"/>
              </a:ext>
            </a:extLst>
          </p:cNvPr>
          <p:cNvSpPr>
            <a:spLocks noGrp="1"/>
          </p:cNvSpPr>
          <p:nvPr>
            <p:ph type="sldNum" sz="quarter" idx="12"/>
          </p:nvPr>
        </p:nvSpPr>
        <p:spPr/>
        <p:txBody>
          <a:bodyPr/>
          <a:lstStyle/>
          <a:p>
            <a:pPr>
              <a:defRPr/>
            </a:pPr>
            <a:fld id="{4D91F6E7-3B79-48C6-8404-CF6356CF8449}" type="slidenum">
              <a:rPr lang="ja-JP" altLang="en-US" smtClean="0"/>
              <a:pPr>
                <a:defRPr/>
              </a:pPr>
              <a:t>11</a:t>
            </a:fld>
            <a:endParaRPr lang="ja-JP" altLang="en-US"/>
          </a:p>
        </p:txBody>
      </p:sp>
      <p:sp>
        <p:nvSpPr>
          <p:cNvPr id="3" name="正方形/長方形 2">
            <a:extLst>
              <a:ext uri="{FF2B5EF4-FFF2-40B4-BE49-F238E27FC236}">
                <a16:creationId xmlns:a16="http://schemas.microsoft.com/office/drawing/2014/main" id="{0B9DC560-C162-701A-20A8-CE37140F654D}"/>
              </a:ext>
            </a:extLst>
          </p:cNvPr>
          <p:cNvSpPr>
            <a:spLocks noChangeArrowheads="1"/>
          </p:cNvSpPr>
          <p:nvPr/>
        </p:nvSpPr>
        <p:spPr bwMode="auto">
          <a:xfrm>
            <a:off x="866489" y="912332"/>
            <a:ext cx="7445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配信サービスの利用率 時系列推移</a:t>
            </a:r>
            <a:endParaRPr lang="en-US" altLang="ja-JP" sz="1400" b="1">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B57F260-C9E6-4AA5-9E24-134089CC79B5}"/>
              </a:ext>
            </a:extLst>
          </p:cNvPr>
          <p:cNvSpPr>
            <a:spLocks noChangeArrowheads="1"/>
          </p:cNvSpPr>
          <p:nvPr/>
        </p:nvSpPr>
        <p:spPr bwMode="auto">
          <a:xfrm>
            <a:off x="866489" y="1177774"/>
            <a:ext cx="1478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動画関連</a:t>
            </a:r>
            <a:r>
              <a:rPr lang="en-US" altLang="ja-JP" sz="1400" b="1">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0FA08D44-956E-02FC-082D-DEDCE8689D3F}"/>
              </a:ext>
            </a:extLst>
          </p:cNvPr>
          <p:cNvSpPr>
            <a:spLocks noChangeArrowheads="1"/>
          </p:cNvSpPr>
          <p:nvPr/>
        </p:nvSpPr>
        <p:spPr bwMode="auto">
          <a:xfrm>
            <a:off x="8447466" y="1177773"/>
            <a:ext cx="1478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音声関連</a:t>
            </a:r>
            <a:r>
              <a:rPr lang="en-US" altLang="ja-JP" sz="1400" b="1">
                <a:latin typeface="メイリオ" panose="020B0604030504040204" pitchFamily="50" charset="-128"/>
                <a:ea typeface="メイリオ" panose="020B0604030504040204" pitchFamily="50" charset="-128"/>
              </a:rPr>
              <a:t>】</a:t>
            </a:r>
          </a:p>
        </p:txBody>
      </p:sp>
      <p:pic>
        <p:nvPicPr>
          <p:cNvPr id="6" name="図 5">
            <a:extLst>
              <a:ext uri="{FF2B5EF4-FFF2-40B4-BE49-F238E27FC236}">
                <a16:creationId xmlns:a16="http://schemas.microsoft.com/office/drawing/2014/main" id="{D1BB8F1A-5471-C607-35CB-FF716B7100CD}"/>
              </a:ext>
            </a:extLst>
          </p:cNvPr>
          <p:cNvPicPr>
            <a:picLocks noChangeAspect="1"/>
          </p:cNvPicPr>
          <p:nvPr/>
        </p:nvPicPr>
        <p:blipFill>
          <a:blip r:embed="rId2"/>
          <a:stretch>
            <a:fillRect/>
          </a:stretch>
        </p:blipFill>
        <p:spPr>
          <a:xfrm>
            <a:off x="678413" y="1674609"/>
            <a:ext cx="7821846" cy="6291617"/>
          </a:xfrm>
          <a:prstGeom prst="rect">
            <a:avLst/>
          </a:prstGeom>
        </p:spPr>
      </p:pic>
      <p:pic>
        <p:nvPicPr>
          <p:cNvPr id="7" name="図 6">
            <a:extLst>
              <a:ext uri="{FF2B5EF4-FFF2-40B4-BE49-F238E27FC236}">
                <a16:creationId xmlns:a16="http://schemas.microsoft.com/office/drawing/2014/main" id="{9F15141D-6977-3B30-3301-E90A6785A116}"/>
              </a:ext>
            </a:extLst>
          </p:cNvPr>
          <p:cNvPicPr>
            <a:picLocks noChangeAspect="1"/>
          </p:cNvPicPr>
          <p:nvPr/>
        </p:nvPicPr>
        <p:blipFill>
          <a:blip r:embed="rId3"/>
          <a:stretch>
            <a:fillRect/>
          </a:stretch>
        </p:blipFill>
        <p:spPr>
          <a:xfrm>
            <a:off x="8345592" y="1674609"/>
            <a:ext cx="7803556" cy="6291617"/>
          </a:xfrm>
          <a:prstGeom prst="rect">
            <a:avLst/>
          </a:prstGeom>
        </p:spPr>
      </p:pic>
    </p:spTree>
    <p:extLst>
      <p:ext uri="{BB962C8B-B14F-4D97-AF65-F5344CB8AC3E}">
        <p14:creationId xmlns:p14="http://schemas.microsoft.com/office/powerpoint/2010/main" val="368414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5F99A7-F83D-1BD1-7EA8-E572D604A1FE}"/>
              </a:ext>
            </a:extLst>
          </p:cNvPr>
          <p:cNvSpPr>
            <a:spLocks noGrp="1"/>
          </p:cNvSpPr>
          <p:nvPr>
            <p:ph type="sldNum" sz="quarter" idx="12"/>
          </p:nvPr>
        </p:nvSpPr>
        <p:spPr/>
        <p:txBody>
          <a:bodyPr/>
          <a:lstStyle/>
          <a:p>
            <a:pPr>
              <a:defRPr/>
            </a:pPr>
            <a:fld id="{4D91F6E7-3B79-48C6-8404-CF6356CF8449}" type="slidenum">
              <a:rPr lang="ja-JP" altLang="en-US" smtClean="0"/>
              <a:pPr>
                <a:defRPr/>
              </a:pPr>
              <a:t>12</a:t>
            </a:fld>
            <a:endParaRPr lang="ja-JP" altLang="en-US"/>
          </a:p>
        </p:txBody>
      </p:sp>
      <p:sp>
        <p:nvSpPr>
          <p:cNvPr id="4" name="正方形/長方形 3">
            <a:extLst>
              <a:ext uri="{FF2B5EF4-FFF2-40B4-BE49-F238E27FC236}">
                <a16:creationId xmlns:a16="http://schemas.microsoft.com/office/drawing/2014/main" id="{880F4464-2AC0-CEA0-178A-240DA07AB40C}"/>
              </a:ext>
            </a:extLst>
          </p:cNvPr>
          <p:cNvSpPr>
            <a:spLocks noChangeArrowheads="1"/>
          </p:cNvSpPr>
          <p:nvPr/>
        </p:nvSpPr>
        <p:spPr bwMode="auto">
          <a:xfrm>
            <a:off x="8442879" y="905677"/>
            <a:ext cx="6459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テレビスクリーンのインターネット接続率 時系列推移</a:t>
            </a:r>
            <a:endParaRPr lang="en-US" altLang="ja-JP" sz="1050"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3BE6F4FB-8329-501D-65DC-98BFDDA58DBD}"/>
              </a:ext>
            </a:extLst>
          </p:cNvPr>
          <p:cNvSpPr>
            <a:spLocks noChangeArrowheads="1"/>
          </p:cNvSpPr>
          <p:nvPr/>
        </p:nvSpPr>
        <p:spPr bwMode="auto">
          <a:xfrm>
            <a:off x="754496" y="905678"/>
            <a:ext cx="6459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テレビスクリーンで見ているコンテンツ　利用率推移</a:t>
            </a:r>
            <a:endParaRPr lang="en-US" altLang="ja-JP" sz="105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664FAB5-2C3F-74A2-024C-A8EFA54F6DE4}"/>
              </a:ext>
            </a:extLst>
          </p:cNvPr>
          <p:cNvPicPr>
            <a:picLocks noChangeAspect="1"/>
          </p:cNvPicPr>
          <p:nvPr/>
        </p:nvPicPr>
        <p:blipFill>
          <a:blip r:embed="rId2"/>
          <a:stretch>
            <a:fillRect/>
          </a:stretch>
        </p:blipFill>
        <p:spPr>
          <a:xfrm>
            <a:off x="458567" y="1560139"/>
            <a:ext cx="7901101" cy="6291617"/>
          </a:xfrm>
          <a:prstGeom prst="rect">
            <a:avLst/>
          </a:prstGeom>
        </p:spPr>
      </p:pic>
      <p:pic>
        <p:nvPicPr>
          <p:cNvPr id="8" name="図 7">
            <a:extLst>
              <a:ext uri="{FF2B5EF4-FFF2-40B4-BE49-F238E27FC236}">
                <a16:creationId xmlns:a16="http://schemas.microsoft.com/office/drawing/2014/main" id="{702318A7-C6F1-9FC0-3E1A-44C3319B4509}"/>
              </a:ext>
            </a:extLst>
          </p:cNvPr>
          <p:cNvPicPr>
            <a:picLocks noChangeAspect="1"/>
          </p:cNvPicPr>
          <p:nvPr/>
        </p:nvPicPr>
        <p:blipFill>
          <a:blip r:embed="rId3"/>
          <a:stretch>
            <a:fillRect/>
          </a:stretch>
        </p:blipFill>
        <p:spPr>
          <a:xfrm>
            <a:off x="8299868" y="1574653"/>
            <a:ext cx="7895004" cy="6572058"/>
          </a:xfrm>
          <a:prstGeom prst="rect">
            <a:avLst/>
          </a:prstGeom>
        </p:spPr>
      </p:pic>
    </p:spTree>
    <p:extLst>
      <p:ext uri="{BB962C8B-B14F-4D97-AF65-F5344CB8AC3E}">
        <p14:creationId xmlns:p14="http://schemas.microsoft.com/office/powerpoint/2010/main" val="351856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7C04F4-A672-A16F-D102-D06F9D470CCC}"/>
              </a:ext>
            </a:extLst>
          </p:cNvPr>
          <p:cNvSpPr>
            <a:spLocks noGrp="1"/>
          </p:cNvSpPr>
          <p:nvPr>
            <p:ph type="sldNum" sz="quarter" idx="12"/>
          </p:nvPr>
        </p:nvSpPr>
        <p:spPr/>
        <p:txBody>
          <a:bodyPr/>
          <a:lstStyle/>
          <a:p>
            <a:pPr>
              <a:defRPr/>
            </a:pPr>
            <a:fld id="{4D91F6E7-3B79-48C6-8404-CF6356CF8449}" type="slidenum">
              <a:rPr lang="ja-JP" altLang="en-US" smtClean="0"/>
              <a:pPr>
                <a:defRPr/>
              </a:pPr>
              <a:t>13</a:t>
            </a:fld>
            <a:endParaRPr lang="ja-JP" altLang="en-US"/>
          </a:p>
        </p:txBody>
      </p:sp>
      <p:sp>
        <p:nvSpPr>
          <p:cNvPr id="4" name="正方形/長方形 3">
            <a:extLst>
              <a:ext uri="{FF2B5EF4-FFF2-40B4-BE49-F238E27FC236}">
                <a16:creationId xmlns:a16="http://schemas.microsoft.com/office/drawing/2014/main" id="{B5C48DD3-6091-17B4-4C12-5BA9CE9563AF}"/>
              </a:ext>
            </a:extLst>
          </p:cNvPr>
          <p:cNvSpPr>
            <a:spLocks noChangeArrowheads="1"/>
          </p:cNvSpPr>
          <p:nvPr/>
        </p:nvSpPr>
        <p:spPr bwMode="auto">
          <a:xfrm>
            <a:off x="949601" y="956693"/>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性年代別メディア総接触時間</a:t>
            </a:r>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１日あたり・週平均 </a:t>
            </a:r>
            <a:r>
              <a:rPr lang="en-US" altLang="ja-JP" sz="1400" b="1">
                <a:latin typeface="メイリオ" panose="020B0604030504040204" pitchFamily="50" charset="-128"/>
                <a:ea typeface="メイリオ" panose="020B0604030504040204" pitchFamily="50" charset="-128"/>
              </a:rPr>
              <a:t>2025</a:t>
            </a:r>
            <a:r>
              <a:rPr lang="ja-JP" altLang="en-US" sz="1400" b="1">
                <a:latin typeface="メイリオ" panose="020B0604030504040204" pitchFamily="50" charset="-128"/>
                <a:ea typeface="メイリオ" panose="020B0604030504040204" pitchFamily="50" charset="-128"/>
              </a:rPr>
              <a:t>年</a:t>
            </a:r>
            <a:r>
              <a:rPr lang="en-US" altLang="ja-JP" sz="1400" b="1">
                <a:latin typeface="メイリオ" panose="020B0604030504040204" pitchFamily="50" charset="-128"/>
                <a:ea typeface="メイリオ" panose="020B0604030504040204" pitchFamily="50" charset="-128"/>
              </a:rPr>
              <a:t>)</a:t>
            </a:r>
            <a:endParaRPr lang="en-US" altLang="ja-JP" sz="1400" b="1" strike="sngStrike">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241E630-BC11-E6B3-7FF8-1BA33A81C557}"/>
              </a:ext>
            </a:extLst>
          </p:cNvPr>
          <p:cNvSpPr>
            <a:spLocks noChangeArrowheads="1"/>
          </p:cNvSpPr>
          <p:nvPr/>
        </p:nvSpPr>
        <p:spPr bwMode="auto">
          <a:xfrm>
            <a:off x="8860471" y="956694"/>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r>
              <a:rPr lang="ja-JP" altLang="en-US" sz="1400" b="1">
                <a:latin typeface="メイリオ" panose="020B0604030504040204" pitchFamily="50" charset="-128"/>
                <a:ea typeface="メイリオ" panose="020B0604030504040204" pitchFamily="50" charset="-128"/>
              </a:rPr>
              <a:t>性年代別メディア総接触時間の構成比</a:t>
            </a:r>
            <a:r>
              <a:rPr lang="en-US" altLang="ja-JP" sz="1400" b="1">
                <a:latin typeface="メイリオ" panose="020B0604030504040204" pitchFamily="50" charset="-128"/>
                <a:ea typeface="メイリオ" panose="020B0604030504040204" pitchFamily="50" charset="-128"/>
              </a:rPr>
              <a:t>(1</a:t>
            </a:r>
            <a:r>
              <a:rPr lang="ja-JP" altLang="en-US" sz="1400" b="1">
                <a:latin typeface="メイリオ" panose="020B0604030504040204" pitchFamily="50" charset="-128"/>
                <a:ea typeface="メイリオ" panose="020B0604030504040204" pitchFamily="50" charset="-128"/>
              </a:rPr>
              <a:t>日あたり・週平均 </a:t>
            </a:r>
            <a:r>
              <a:rPr lang="en-US" altLang="ja-JP" sz="1400" b="1">
                <a:latin typeface="メイリオ" panose="020B0604030504040204" pitchFamily="50" charset="-128"/>
                <a:ea typeface="メイリオ" panose="020B0604030504040204" pitchFamily="50" charset="-128"/>
              </a:rPr>
              <a:t>2025</a:t>
            </a:r>
            <a:r>
              <a:rPr lang="ja-JP" altLang="en-US" sz="1400" b="1">
                <a:latin typeface="メイリオ" panose="020B0604030504040204" pitchFamily="50" charset="-128"/>
                <a:ea typeface="メイリオ" panose="020B0604030504040204" pitchFamily="50" charset="-128"/>
              </a:rPr>
              <a:t>年</a:t>
            </a:r>
            <a:r>
              <a:rPr lang="en-US" altLang="ja-JP" sz="1400" b="1">
                <a:latin typeface="メイリオ" panose="020B0604030504040204" pitchFamily="50" charset="-128"/>
                <a:ea typeface="メイリオ" panose="020B0604030504040204" pitchFamily="50" charset="-128"/>
              </a:rPr>
              <a:t>)</a:t>
            </a:r>
            <a:endParaRPr lang="en-US" altLang="ja-JP" sz="1400" b="1" strike="sngStrike">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F0ABCF87-6AA9-3DED-64A4-CA617E2149D2}"/>
              </a:ext>
            </a:extLst>
          </p:cNvPr>
          <p:cNvPicPr>
            <a:picLocks noChangeAspect="1"/>
          </p:cNvPicPr>
          <p:nvPr/>
        </p:nvPicPr>
        <p:blipFill>
          <a:blip r:embed="rId2"/>
          <a:stretch>
            <a:fillRect/>
          </a:stretch>
        </p:blipFill>
        <p:spPr>
          <a:xfrm>
            <a:off x="486923" y="1163824"/>
            <a:ext cx="7748688" cy="7736495"/>
          </a:xfrm>
          <a:prstGeom prst="rect">
            <a:avLst/>
          </a:prstGeom>
        </p:spPr>
      </p:pic>
      <p:pic>
        <p:nvPicPr>
          <p:cNvPr id="9" name="図 8">
            <a:extLst>
              <a:ext uri="{FF2B5EF4-FFF2-40B4-BE49-F238E27FC236}">
                <a16:creationId xmlns:a16="http://schemas.microsoft.com/office/drawing/2014/main" id="{BD15644A-6E96-BAB1-F183-75EF3CBB8E36}"/>
              </a:ext>
            </a:extLst>
          </p:cNvPr>
          <p:cNvPicPr>
            <a:picLocks noChangeAspect="1"/>
          </p:cNvPicPr>
          <p:nvPr/>
        </p:nvPicPr>
        <p:blipFill>
          <a:blip r:embed="rId3"/>
          <a:stretch>
            <a:fillRect/>
          </a:stretch>
        </p:blipFill>
        <p:spPr>
          <a:xfrm>
            <a:off x="8073429" y="1149310"/>
            <a:ext cx="7818796" cy="7710702"/>
          </a:xfrm>
          <a:prstGeom prst="rect">
            <a:avLst/>
          </a:prstGeom>
        </p:spPr>
      </p:pic>
    </p:spTree>
    <p:extLst>
      <p:ext uri="{BB962C8B-B14F-4D97-AF65-F5344CB8AC3E}">
        <p14:creationId xmlns:p14="http://schemas.microsoft.com/office/powerpoint/2010/main" val="422787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97B964-6C8C-24AA-9515-7BCE394E89FC}"/>
              </a:ext>
            </a:extLst>
          </p:cNvPr>
          <p:cNvSpPr/>
          <p:nvPr/>
        </p:nvSpPr>
        <p:spPr>
          <a:xfrm>
            <a:off x="6218436" y="1525589"/>
            <a:ext cx="3819128" cy="735011"/>
          </a:xfrm>
          <a:prstGeom prst="rect">
            <a:avLst/>
          </a:prstGeom>
          <a:solidFill>
            <a:srgbClr val="FFC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a:solidFill>
                  <a:schemeClr val="tx1"/>
                </a:solidFill>
                <a:latin typeface="メイリオ" panose="020B0604030504040204" pitchFamily="50" charset="-128"/>
                <a:ea typeface="メイリオ" panose="020B0604030504040204" pitchFamily="50" charset="-128"/>
              </a:rPr>
              <a:t>著作権などについて</a:t>
            </a:r>
          </a:p>
        </p:txBody>
      </p:sp>
      <p:sp>
        <p:nvSpPr>
          <p:cNvPr id="16387" name="スライド番号プレースホルダー 2">
            <a:extLst>
              <a:ext uri="{FF2B5EF4-FFF2-40B4-BE49-F238E27FC236}">
                <a16:creationId xmlns:a16="http://schemas.microsoft.com/office/drawing/2014/main" id="{BFAC1F3C-A5F4-2E00-0716-992A2F0FF8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FEB9231-C709-4CE9-BC40-FE17571BA710}" type="slidenum">
              <a:rPr lang="ja-JP" altLang="en-US" smtClean="0">
                <a:solidFill>
                  <a:srgbClr val="898989"/>
                </a:solidFill>
                <a:latin typeface="メイリオ" panose="020B0604030504040204" pitchFamily="50" charset="-128"/>
                <a:ea typeface="メイリオ" panose="020B0604030504040204" pitchFamily="50" charset="-128"/>
              </a:rPr>
              <a:pPr/>
              <a:t>2</a:t>
            </a:fld>
            <a:endParaRPr lang="ja-JP" altLang="en-US">
              <a:solidFill>
                <a:srgbClr val="898989"/>
              </a:solidFill>
              <a:latin typeface="メイリオ" panose="020B0604030504040204" pitchFamily="50" charset="-128"/>
              <a:ea typeface="メイリオ" panose="020B0604030504040204" pitchFamily="50" charset="-128"/>
            </a:endParaRPr>
          </a:p>
        </p:txBody>
      </p:sp>
      <p:sp>
        <p:nvSpPr>
          <p:cNvPr id="16389" name="テキスト ボックス 6">
            <a:extLst>
              <a:ext uri="{FF2B5EF4-FFF2-40B4-BE49-F238E27FC236}">
                <a16:creationId xmlns:a16="http://schemas.microsoft.com/office/drawing/2014/main" id="{003708F0-FD26-0C85-CE04-82C15A27FE49}"/>
              </a:ext>
            </a:extLst>
          </p:cNvPr>
          <p:cNvSpPr txBox="1">
            <a:spLocks noChangeArrowheads="1"/>
          </p:cNvSpPr>
          <p:nvPr/>
        </p:nvSpPr>
        <p:spPr bwMode="auto">
          <a:xfrm>
            <a:off x="3979068" y="3065463"/>
            <a:ext cx="82978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pPr>
            <a:r>
              <a:rPr lang="ja-JP" altLang="en-US" sz="1600">
                <a:latin typeface="メイリオ" panose="020B0604030504040204" pitchFamily="50" charset="-128"/>
                <a:ea typeface="メイリオ" panose="020B0604030504040204" pitchFamily="50" charset="-128"/>
              </a:rPr>
              <a:t>調査結果を用いたグラフなどに含まれる一切の情報にかかる著作権などの一切の権利は、　　株式会社博報堂に帰属します。</a:t>
            </a:r>
          </a:p>
          <a:p>
            <a:pPr eaLnBrk="1" hangingPunct="1">
              <a:lnSpc>
                <a:spcPct val="150000"/>
              </a:lnSpc>
            </a:pPr>
            <a:r>
              <a:rPr lang="ja-JP" altLang="en-US" sz="1600">
                <a:latin typeface="メイリオ" panose="020B0604030504040204" pitchFamily="50" charset="-128"/>
                <a:ea typeface="メイリオ" panose="020B0604030504040204" pitchFamily="50" charset="-128"/>
              </a:rPr>
              <a:t>ユーザーの方々は、これらの情報を表示、複製、掲載、印刷などをすることができます。</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endParaRPr lang="ja-JP" altLang="en-US"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ただし、調査結果を用いたグラフなどに含まれる調査結果のデータそのものを改変することは認められません。</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endParaRPr lang="ja-JP" altLang="en-US"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また、ご利用の場合には、出典として</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博報堂 メディア環境研究所 「メディア定点調査</a:t>
            </a:r>
            <a:r>
              <a:rPr lang="en-US" altLang="ja-JP" sz="1600">
                <a:latin typeface="メイリオ" panose="020B0604030504040204" pitchFamily="50" charset="-128"/>
                <a:ea typeface="メイリオ" panose="020B0604030504040204" pitchFamily="50" charset="-128"/>
              </a:rPr>
              <a:t>2025</a:t>
            </a:r>
            <a:r>
              <a:rPr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a:t>
            </a:r>
          </a:p>
          <a:p>
            <a:pPr eaLnBrk="1" hangingPunct="1">
              <a:lnSpc>
                <a:spcPct val="150000"/>
              </a:lnSpc>
            </a:pPr>
            <a:r>
              <a:rPr lang="ja-JP" altLang="en-US" sz="1600">
                <a:latin typeface="メイリオ" panose="020B0604030504040204" pitchFamily="50" charset="-128"/>
                <a:ea typeface="メイリオ" panose="020B0604030504040204" pitchFamily="50" charset="-128"/>
              </a:rPr>
              <a:t>を必ず明記してください。</a:t>
            </a:r>
            <a:endParaRPr lang="en-US" altLang="ja-JP" sz="160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97B964-6C8C-24AA-9515-7BCE394E89FC}"/>
              </a:ext>
            </a:extLst>
          </p:cNvPr>
          <p:cNvSpPr/>
          <p:nvPr/>
        </p:nvSpPr>
        <p:spPr>
          <a:xfrm>
            <a:off x="6218436" y="815905"/>
            <a:ext cx="3819128" cy="735011"/>
          </a:xfrm>
          <a:prstGeom prst="rect">
            <a:avLst/>
          </a:prstGeom>
          <a:solidFill>
            <a:srgbClr val="FFC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a:solidFill>
                  <a:schemeClr val="tx1"/>
                </a:solidFill>
                <a:latin typeface="メイリオ" panose="020B0604030504040204" pitchFamily="50" charset="-128"/>
                <a:ea typeface="メイリオ" panose="020B0604030504040204" pitchFamily="50" charset="-128"/>
              </a:rPr>
              <a:t>目次</a:t>
            </a:r>
          </a:p>
        </p:txBody>
      </p:sp>
      <p:sp>
        <p:nvSpPr>
          <p:cNvPr id="16387" name="スライド番号プレースホルダー 2">
            <a:extLst>
              <a:ext uri="{FF2B5EF4-FFF2-40B4-BE49-F238E27FC236}">
                <a16:creationId xmlns:a16="http://schemas.microsoft.com/office/drawing/2014/main" id="{BFAC1F3C-A5F4-2E00-0716-992A2F0FF8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FEB9231-C709-4CE9-BC40-FE17571BA710}" type="slidenum">
              <a:rPr lang="ja-JP" altLang="en-US" smtClean="0">
                <a:solidFill>
                  <a:srgbClr val="898989"/>
                </a:solidFill>
                <a:latin typeface="メイリオ" panose="020B0604030504040204" pitchFamily="50" charset="-128"/>
                <a:ea typeface="メイリオ" panose="020B0604030504040204" pitchFamily="50" charset="-128"/>
              </a:rPr>
              <a:pPr/>
              <a:t>3</a:t>
            </a:fld>
            <a:endParaRPr lang="ja-JP" altLang="en-US">
              <a:solidFill>
                <a:srgbClr val="898989"/>
              </a:solidFill>
              <a:latin typeface="メイリオ" panose="020B0604030504040204" pitchFamily="50" charset="-128"/>
              <a:ea typeface="メイリオ" panose="020B0604030504040204" pitchFamily="50" charset="-128"/>
            </a:endParaRPr>
          </a:p>
        </p:txBody>
      </p:sp>
      <p:sp>
        <p:nvSpPr>
          <p:cNvPr id="16389" name="テキスト ボックス 6">
            <a:extLst>
              <a:ext uri="{FF2B5EF4-FFF2-40B4-BE49-F238E27FC236}">
                <a16:creationId xmlns:a16="http://schemas.microsoft.com/office/drawing/2014/main" id="{003708F0-FD26-0C85-CE04-82C15A27FE49}"/>
              </a:ext>
            </a:extLst>
          </p:cNvPr>
          <p:cNvSpPr txBox="1">
            <a:spLocks noChangeArrowheads="1"/>
          </p:cNvSpPr>
          <p:nvPr/>
        </p:nvSpPr>
        <p:spPr bwMode="auto">
          <a:xfrm>
            <a:off x="1563047" y="3227211"/>
            <a:ext cx="12882729"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pPr>
            <a:r>
              <a:rPr lang="en-US" altLang="ja-JP" sz="1600">
                <a:latin typeface="メイリオ" panose="020B0604030504040204" pitchFamily="50" charset="-128"/>
                <a:ea typeface="メイリオ" panose="020B0604030504040204" pitchFamily="50" charset="-128"/>
              </a:rPr>
              <a:t>p.4</a:t>
            </a:r>
            <a:r>
              <a:rPr lang="ja-JP" altLang="en-US" sz="1600">
                <a:latin typeface="メイリオ" panose="020B0604030504040204" pitchFamily="50" charset="-128"/>
                <a:ea typeface="メイリオ" panose="020B0604030504040204" pitchFamily="50" charset="-128"/>
              </a:rPr>
              <a:t>～：グラフ集</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p.5</a:t>
            </a:r>
            <a:r>
              <a:rPr lang="ja-JP" altLang="en-US" sz="1600">
                <a:latin typeface="メイリオ" panose="020B0604030504040204" pitchFamily="50" charset="-128"/>
                <a:ea typeface="メイリオ" panose="020B0604030504040204" pitchFamily="50" charset="-128"/>
              </a:rPr>
              <a:t>：メディア総接触時間の時系列推移</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１日あたり・週平均</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・メディア総接触時間の構成比 時系列推移</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１日あたり・週平均</a:t>
            </a:r>
            <a:r>
              <a:rPr lang="en-US" altLang="ja-JP" sz="1600">
                <a:latin typeface="メイリオ" panose="020B0604030504040204" pitchFamily="50" charset="-128"/>
                <a:ea typeface="メイリオ" panose="020B0604030504040204" pitchFamily="50" charset="-128"/>
              </a:rPr>
              <a:t>)</a:t>
            </a: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p.6</a:t>
            </a:r>
            <a:r>
              <a:rPr lang="ja-JP" altLang="en-US" sz="1600">
                <a:latin typeface="メイリオ" panose="020B0604030504040204" pitchFamily="50" charset="-128"/>
                <a:ea typeface="メイリオ" panose="020B0604030504040204" pitchFamily="50" charset="-128"/>
              </a:rPr>
              <a:t>：配信サービスの利用率 時系列推移 動画関連・音声関連</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p.7</a:t>
            </a:r>
            <a:r>
              <a:rPr lang="ja-JP" altLang="en-US" sz="1600">
                <a:latin typeface="メイリオ" panose="020B0604030504040204" pitchFamily="50" charset="-128"/>
                <a:ea typeface="メイリオ" panose="020B0604030504040204" pitchFamily="50" charset="-128"/>
              </a:rPr>
              <a:t>：テレビスクリーンのインターネット接続率 時系列推移・テレビスクリーンで見ているコンテンツ 利用率推移</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p.8</a:t>
            </a:r>
            <a:r>
              <a:rPr lang="ja-JP" altLang="en-US" sz="1600">
                <a:latin typeface="メイリオ" panose="020B0604030504040204" pitchFamily="50" charset="-128"/>
                <a:ea typeface="メイリオ" panose="020B0604030504040204" pitchFamily="50" charset="-128"/>
              </a:rPr>
              <a:t>：性年代別メディア総接触時間</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１日あたり・週平均 </a:t>
            </a:r>
            <a:r>
              <a:rPr lang="en-US" altLang="ja-JP" sz="1600">
                <a:latin typeface="メイリオ" panose="020B0604030504040204" pitchFamily="50" charset="-128"/>
                <a:ea typeface="メイリオ" panose="020B0604030504040204" pitchFamily="50" charset="-128"/>
              </a:rPr>
              <a:t>2025</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・性年代別メディア総接触時間の構成比</a:t>
            </a:r>
            <a:r>
              <a:rPr lang="en-US" altLang="ja-JP" sz="1600">
                <a:latin typeface="メイリオ" panose="020B0604030504040204" pitchFamily="50" charset="-128"/>
                <a:ea typeface="メイリオ" panose="020B0604030504040204" pitchFamily="50" charset="-128"/>
              </a:rPr>
              <a:t>(1</a:t>
            </a:r>
            <a:r>
              <a:rPr lang="ja-JP" altLang="en-US" sz="1600">
                <a:latin typeface="メイリオ" panose="020B0604030504040204" pitchFamily="50" charset="-128"/>
                <a:ea typeface="メイリオ" panose="020B0604030504040204" pitchFamily="50" charset="-128"/>
              </a:rPr>
              <a:t>日あたり・週平均 </a:t>
            </a:r>
            <a:r>
              <a:rPr lang="en-US" altLang="ja-JP" sz="1600">
                <a:latin typeface="メイリオ" panose="020B0604030504040204" pitchFamily="50" charset="-128"/>
                <a:ea typeface="メイリオ" panose="020B0604030504040204" pitchFamily="50" charset="-128"/>
              </a:rPr>
              <a:t>2025</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a:t>
            </a: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en-US" altLang="ja-JP" sz="1600">
                <a:latin typeface="メイリオ" panose="020B0604030504040204" pitchFamily="50" charset="-128"/>
                <a:ea typeface="メイリオ" panose="020B0604030504040204" pitchFamily="50" charset="-128"/>
              </a:rPr>
              <a:t>p.9</a:t>
            </a:r>
            <a:r>
              <a:rPr lang="ja-JP" altLang="en-US" sz="1600">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PNG</a:t>
            </a:r>
            <a:r>
              <a:rPr lang="ja-JP" altLang="en-US" sz="1600">
                <a:latin typeface="メイリオ" panose="020B0604030504040204" pitchFamily="50" charset="-128"/>
                <a:ea typeface="メイリオ" panose="020B0604030504040204" pitchFamily="50" charset="-128"/>
              </a:rPr>
              <a:t>集</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p.10</a:t>
            </a:r>
            <a:r>
              <a:rPr lang="ja-JP" altLang="en-US" sz="1600">
                <a:latin typeface="メイリオ" panose="020B0604030504040204" pitchFamily="50" charset="-128"/>
                <a:ea typeface="メイリオ" panose="020B0604030504040204" pitchFamily="50" charset="-128"/>
              </a:rPr>
              <a:t>：メディア総接触時間の時系列推移</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１日あたり・週平均</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・メディア総接触時間の構成比 時系列推移</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１日あたり・週平均</a:t>
            </a:r>
            <a:r>
              <a:rPr lang="en-US" altLang="ja-JP" sz="1600">
                <a:latin typeface="メイリオ" panose="020B0604030504040204" pitchFamily="50" charset="-128"/>
                <a:ea typeface="メイリオ" panose="020B0604030504040204" pitchFamily="50" charset="-128"/>
              </a:rPr>
              <a:t>)</a:t>
            </a: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p.11</a:t>
            </a:r>
            <a:r>
              <a:rPr lang="ja-JP" altLang="en-US" sz="1600">
                <a:latin typeface="メイリオ" panose="020B0604030504040204" pitchFamily="50" charset="-128"/>
                <a:ea typeface="メイリオ" panose="020B0604030504040204" pitchFamily="50" charset="-128"/>
              </a:rPr>
              <a:t>：配信サービスの利用率 時系列推移 動画関連・音声関連</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p.12</a:t>
            </a:r>
            <a:r>
              <a:rPr lang="ja-JP" altLang="en-US" sz="1600">
                <a:latin typeface="メイリオ" panose="020B0604030504040204" pitchFamily="50" charset="-128"/>
                <a:ea typeface="メイリオ" panose="020B0604030504040204" pitchFamily="50" charset="-128"/>
              </a:rPr>
              <a:t>：テレビスクリーンのインターネット接続率 時系列推移・テレビスクリーンで見ているコンテンツ 利用率推移</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p.13</a:t>
            </a:r>
            <a:r>
              <a:rPr lang="ja-JP" altLang="en-US" sz="1600">
                <a:latin typeface="メイリオ" panose="020B0604030504040204" pitchFamily="50" charset="-128"/>
                <a:ea typeface="メイリオ" panose="020B0604030504040204" pitchFamily="50" charset="-128"/>
              </a:rPr>
              <a:t>：性年代別メディア総接触時間</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１日あたり・週平均 </a:t>
            </a:r>
            <a:r>
              <a:rPr lang="en-US" altLang="ja-JP" sz="1600">
                <a:latin typeface="メイリオ" panose="020B0604030504040204" pitchFamily="50" charset="-128"/>
                <a:ea typeface="メイリオ" panose="020B0604030504040204" pitchFamily="50" charset="-128"/>
              </a:rPr>
              <a:t>2025</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・性年代別メディア総接触時間の構成比</a:t>
            </a:r>
            <a:r>
              <a:rPr lang="en-US" altLang="ja-JP" sz="1600">
                <a:latin typeface="メイリオ" panose="020B0604030504040204" pitchFamily="50" charset="-128"/>
                <a:ea typeface="メイリオ" panose="020B0604030504040204" pitchFamily="50" charset="-128"/>
              </a:rPr>
              <a:t>(1</a:t>
            </a:r>
            <a:r>
              <a:rPr lang="ja-JP" altLang="en-US" sz="1600">
                <a:latin typeface="メイリオ" panose="020B0604030504040204" pitchFamily="50" charset="-128"/>
                <a:ea typeface="メイリオ" panose="020B0604030504040204" pitchFamily="50" charset="-128"/>
              </a:rPr>
              <a:t>日あたり・週平均 </a:t>
            </a:r>
            <a:r>
              <a:rPr lang="en-US" altLang="ja-JP" sz="1600">
                <a:latin typeface="メイリオ" panose="020B0604030504040204" pitchFamily="50" charset="-128"/>
                <a:ea typeface="メイリオ" panose="020B0604030504040204" pitchFamily="50" charset="-128"/>
              </a:rPr>
              <a:t>2025</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a:t>
            </a:r>
          </a:p>
        </p:txBody>
      </p:sp>
      <p:sp>
        <p:nvSpPr>
          <p:cNvPr id="2" name="テキスト ボックス 6">
            <a:extLst>
              <a:ext uri="{FF2B5EF4-FFF2-40B4-BE49-F238E27FC236}">
                <a16:creationId xmlns:a16="http://schemas.microsoft.com/office/drawing/2014/main" id="{A2E77E07-1FB3-7913-F910-7519A5845ED7}"/>
              </a:ext>
            </a:extLst>
          </p:cNvPr>
          <p:cNvSpPr txBox="1">
            <a:spLocks noChangeArrowheads="1"/>
          </p:cNvSpPr>
          <p:nvPr/>
        </p:nvSpPr>
        <p:spPr bwMode="auto">
          <a:xfrm>
            <a:off x="2716284" y="1802097"/>
            <a:ext cx="1057625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pPr>
            <a:r>
              <a:rPr lang="ja-JP" altLang="en-US" sz="1600">
                <a:latin typeface="メイリオ" panose="020B0604030504040204" pitchFamily="50" charset="-128"/>
                <a:ea typeface="メイリオ" panose="020B0604030504040204" pitchFamily="50" charset="-128"/>
              </a:rPr>
              <a:t>本資料は、</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前半：リリース内のグラフが編集可能なグラフ集、後半：リリース内のグラフをそのままご使用いただける</a:t>
            </a:r>
            <a:r>
              <a:rPr lang="en-US" altLang="ja-JP" sz="1600">
                <a:latin typeface="メイリオ" panose="020B0604030504040204" pitchFamily="50" charset="-128"/>
                <a:ea typeface="メイリオ" panose="020B0604030504040204" pitchFamily="50" charset="-128"/>
              </a:rPr>
              <a:t>PNG</a:t>
            </a:r>
            <a:r>
              <a:rPr lang="ja-JP" altLang="en-US" sz="1600">
                <a:latin typeface="メイリオ" panose="020B0604030504040204" pitchFamily="50" charset="-128"/>
                <a:ea typeface="メイリオ" panose="020B0604030504040204" pitchFamily="50" charset="-128"/>
              </a:rPr>
              <a:t>集</a:t>
            </a:r>
            <a:endParaRPr lang="en-US" altLang="ja-JP" sz="1600">
              <a:latin typeface="メイリオ" panose="020B0604030504040204" pitchFamily="50" charset="-128"/>
              <a:ea typeface="メイリオ" panose="020B0604030504040204" pitchFamily="50" charset="-128"/>
            </a:endParaRPr>
          </a:p>
          <a:p>
            <a:pPr eaLnBrk="1" hangingPunct="1">
              <a:lnSpc>
                <a:spcPct val="150000"/>
              </a:lnSpc>
            </a:pPr>
            <a:r>
              <a:rPr lang="ja-JP" altLang="en-US" sz="1600">
                <a:latin typeface="メイリオ" panose="020B0604030504040204" pitchFamily="50" charset="-128"/>
                <a:ea typeface="メイリオ" panose="020B0604030504040204" pitchFamily="50" charset="-128"/>
              </a:rPr>
              <a:t>の</a:t>
            </a:r>
            <a:r>
              <a:rPr lang="en-US" altLang="ja-JP" sz="1600">
                <a:latin typeface="メイリオ" panose="020B0604030504040204" pitchFamily="50" charset="-128"/>
                <a:ea typeface="メイリオ" panose="020B0604030504040204" pitchFamily="50" charset="-128"/>
              </a:rPr>
              <a:t>2</a:t>
            </a:r>
            <a:r>
              <a:rPr lang="ja-JP" altLang="en-US" sz="1600">
                <a:latin typeface="メイリオ" panose="020B0604030504040204" pitchFamily="50" charset="-128"/>
                <a:ea typeface="メイリオ" panose="020B0604030504040204" pitchFamily="50" charset="-128"/>
              </a:rPr>
              <a:t>部構成になっております。</a:t>
            </a:r>
            <a:endParaRPr lang="en-US" altLang="ja-JP"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567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FC3240-AD0E-5B43-7265-15EF2D1D57A5}"/>
              </a:ext>
            </a:extLst>
          </p:cNvPr>
          <p:cNvSpPr>
            <a:spLocks noGrp="1"/>
          </p:cNvSpPr>
          <p:nvPr>
            <p:ph type="sldNum" sz="quarter" idx="10"/>
          </p:nvPr>
        </p:nvSpPr>
        <p:spPr/>
        <p:txBody>
          <a:bodyPr/>
          <a:lstStyle/>
          <a:p>
            <a:pPr>
              <a:defRPr/>
            </a:pPr>
            <a:fld id="{FA6207DC-5960-4D08-AF33-02D86CB2CC24}" type="slidenum">
              <a:rPr lang="ja-JP" altLang="en-US" smtClean="0"/>
              <a:pPr>
                <a:defRPr/>
              </a:pPr>
              <a:t>4</a:t>
            </a:fld>
            <a:endParaRPr lang="ja-JP" altLang="en-US"/>
          </a:p>
        </p:txBody>
      </p:sp>
      <p:sp>
        <p:nvSpPr>
          <p:cNvPr id="3" name="テキスト ボックス 2">
            <a:extLst>
              <a:ext uri="{FF2B5EF4-FFF2-40B4-BE49-F238E27FC236}">
                <a16:creationId xmlns:a16="http://schemas.microsoft.com/office/drawing/2014/main" id="{33D9396D-07DD-DC15-20A4-D8D66583C6BA}"/>
              </a:ext>
            </a:extLst>
          </p:cNvPr>
          <p:cNvSpPr txBox="1"/>
          <p:nvPr/>
        </p:nvSpPr>
        <p:spPr>
          <a:xfrm>
            <a:off x="5678227" y="4279613"/>
            <a:ext cx="4899546" cy="584775"/>
          </a:xfrm>
          <a:prstGeom prst="rect">
            <a:avLst/>
          </a:prstGeom>
          <a:noFill/>
        </p:spPr>
        <p:txBody>
          <a:bodyPr wrap="square" rtlCol="0">
            <a:spAutoFit/>
          </a:bodyPr>
          <a:lstStyle/>
          <a:p>
            <a:pPr algn="ctr"/>
            <a:r>
              <a:rPr lang="ja-JP" altLang="en-US" sz="3200" b="1">
                <a:solidFill>
                  <a:schemeClr val="bg1"/>
                </a:solidFill>
                <a:latin typeface="メイリオ" panose="020B0604030504040204" pitchFamily="50" charset="-128"/>
                <a:ea typeface="メイリオ" panose="020B0604030504040204" pitchFamily="50" charset="-128"/>
              </a:rPr>
              <a:t>グラフ集</a:t>
            </a:r>
            <a:endParaRPr kumimoji="1" lang="ja-JP" altLang="en-US" sz="32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7028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3100-000003000000}"/>
              </a:ext>
            </a:extLst>
          </p:cNvPr>
          <p:cNvGraphicFramePr>
            <a:graphicFrameLocks/>
          </p:cNvGraphicFramePr>
          <p:nvPr>
            <p:extLst>
              <p:ext uri="{D42A27DB-BD31-4B8C-83A1-F6EECF244321}">
                <p14:modId xmlns:p14="http://schemas.microsoft.com/office/powerpoint/2010/main" val="1803549056"/>
              </p:ext>
            </p:extLst>
          </p:nvPr>
        </p:nvGraphicFramePr>
        <p:xfrm>
          <a:off x="7536200" y="409542"/>
          <a:ext cx="8474075" cy="8626210"/>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a:extLst>
              <a:ext uri="{FF2B5EF4-FFF2-40B4-BE49-F238E27FC236}">
                <a16:creationId xmlns:a16="http://schemas.microsoft.com/office/drawing/2014/main" id="{2F7C04F4-A672-A16F-D102-D06F9D470CCC}"/>
              </a:ext>
            </a:extLst>
          </p:cNvPr>
          <p:cNvSpPr>
            <a:spLocks noGrp="1"/>
          </p:cNvSpPr>
          <p:nvPr>
            <p:ph type="sldNum" sz="quarter" idx="12"/>
          </p:nvPr>
        </p:nvSpPr>
        <p:spPr/>
        <p:txBody>
          <a:bodyPr/>
          <a:lstStyle/>
          <a:p>
            <a:pPr>
              <a:defRPr/>
            </a:pPr>
            <a:fld id="{4D91F6E7-3B79-48C6-8404-CF6356CF8449}" type="slidenum">
              <a:rPr lang="ja-JP" altLang="en-US" smtClean="0"/>
              <a:pPr>
                <a:defRPr/>
              </a:pPr>
              <a:t>5</a:t>
            </a:fld>
            <a:endParaRPr lang="ja-JP" altLang="en-US"/>
          </a:p>
        </p:txBody>
      </p:sp>
      <p:sp>
        <p:nvSpPr>
          <p:cNvPr id="4" name="正方形/長方形 3">
            <a:extLst>
              <a:ext uri="{FF2B5EF4-FFF2-40B4-BE49-F238E27FC236}">
                <a16:creationId xmlns:a16="http://schemas.microsoft.com/office/drawing/2014/main" id="{B5C48DD3-6091-17B4-4C12-5BA9CE9563AF}"/>
              </a:ext>
            </a:extLst>
          </p:cNvPr>
          <p:cNvSpPr>
            <a:spLocks noChangeArrowheads="1"/>
          </p:cNvSpPr>
          <p:nvPr/>
        </p:nvSpPr>
        <p:spPr bwMode="auto">
          <a:xfrm>
            <a:off x="919483" y="438570"/>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メディア総接触時間の時系列推移</a:t>
            </a:r>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１日あたり・週平均</a:t>
            </a:r>
            <a:r>
              <a:rPr lang="en-US" altLang="ja-JP" sz="1400" b="1">
                <a:latin typeface="メイリオ" panose="020B0604030504040204" pitchFamily="50" charset="-128"/>
                <a:ea typeface="メイリオ" panose="020B0604030504040204" pitchFamily="50" charset="-128"/>
              </a:rPr>
              <a:t>)</a:t>
            </a:r>
            <a:endParaRPr lang="en-US" altLang="ja-JP" sz="1400" b="1" strike="sngStrike">
              <a:solidFill>
                <a:srgbClr val="FF0000"/>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241E630-BC11-E6B3-7FF8-1BA33A81C557}"/>
              </a:ext>
            </a:extLst>
          </p:cNvPr>
          <p:cNvSpPr>
            <a:spLocks noChangeArrowheads="1"/>
          </p:cNvSpPr>
          <p:nvPr/>
        </p:nvSpPr>
        <p:spPr bwMode="auto">
          <a:xfrm>
            <a:off x="8128000" y="437649"/>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メディア総接触時間の構成比 時系列推移</a:t>
            </a:r>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１日あたり・週平均</a:t>
            </a:r>
            <a:r>
              <a:rPr lang="en-US" altLang="ja-JP" sz="1400" b="1">
                <a:latin typeface="メイリオ" panose="020B0604030504040204" pitchFamily="50" charset="-128"/>
                <a:ea typeface="メイリオ" panose="020B0604030504040204" pitchFamily="50" charset="-128"/>
              </a:rPr>
              <a:t>)</a:t>
            </a:r>
            <a:endParaRPr lang="en-US" altLang="ja-JP" sz="1400" b="1" strike="sngStrike">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B41D68E-40BC-1FDF-01EE-427848F751F4}"/>
              </a:ext>
            </a:extLst>
          </p:cNvPr>
          <p:cNvSpPr txBox="1"/>
          <p:nvPr/>
        </p:nvSpPr>
        <p:spPr>
          <a:xfrm>
            <a:off x="7635875" y="8656638"/>
            <a:ext cx="7645400" cy="461665"/>
          </a:xfrm>
          <a:prstGeom prst="rect">
            <a:avLst/>
          </a:prstGeom>
          <a:noFill/>
        </p:spPr>
        <p:txBody>
          <a:bodyPr wrap="square" rtlCol="0">
            <a:spAutoFit/>
          </a:bodyPr>
          <a:lstStyle/>
          <a:p>
            <a:pPr algn="r"/>
            <a:r>
              <a:rPr lang="en-US" altLang="ja-JP" sz="800" b="0" i="0" u="none" strike="noStrike">
                <a:effectLst/>
                <a:latin typeface="HGPｺﾞｼｯｸE" panose="020B0900000000000000" pitchFamily="50" charset="-128"/>
                <a:ea typeface="HGPｺﾞｼｯｸE" panose="020B0900000000000000" pitchFamily="50" charset="-128"/>
              </a:rPr>
              <a:t>※</a:t>
            </a:r>
            <a:r>
              <a:rPr lang="ja-JP" altLang="en-US" sz="800" b="0" i="0" u="none" strike="noStrike">
                <a:effectLst/>
                <a:latin typeface="HGPｺﾞｼｯｸE" panose="020B0900000000000000" pitchFamily="50" charset="-128"/>
                <a:ea typeface="HGPｺﾞｼｯｸE" panose="020B0900000000000000" pitchFamily="50" charset="-128"/>
              </a:rPr>
              <a:t>メディア総接触時間は、各メディアの接触時間の合計値</a:t>
            </a:r>
            <a:r>
              <a:rPr lang="ja-JP" altLang="en-US" sz="800">
                <a:latin typeface="HGPｺﾞｼｯｸE" panose="020B0900000000000000" pitchFamily="50" charset="-128"/>
                <a:ea typeface="HGPｺﾞｼｯｸE" panose="020B0900000000000000" pitchFamily="50" charset="-128"/>
              </a:rPr>
              <a:t> </a:t>
            </a:r>
            <a:r>
              <a:rPr lang="ja-JP" altLang="en-US" sz="800" b="0" i="0" u="none" strike="noStrike">
                <a:effectLst/>
                <a:latin typeface="HGPｺﾞｼｯｸE" panose="020B0900000000000000" pitchFamily="50" charset="-128"/>
                <a:ea typeface="HGPｺﾞｼｯｸE" panose="020B0900000000000000" pitchFamily="50" charset="-128"/>
              </a:rPr>
              <a:t>各メディアの接触時間は不明を除く有効回答から算出</a:t>
            </a:r>
            <a:r>
              <a:rPr lang="ja-JP" altLang="en-US" sz="800"/>
              <a:t> </a:t>
            </a:r>
            <a:endParaRPr lang="en-US" altLang="ja-JP" sz="800"/>
          </a:p>
          <a:p>
            <a:pPr algn="r"/>
            <a:r>
              <a:rPr lang="en-US" altLang="ja-JP" sz="800" b="0" i="0" u="none" strike="noStrike">
                <a:effectLst/>
                <a:latin typeface="HGPｺﾞｼｯｸE" panose="020B0900000000000000" pitchFamily="50" charset="-128"/>
                <a:ea typeface="HGPｺﾞｼｯｸE" panose="020B0900000000000000" pitchFamily="50" charset="-128"/>
              </a:rPr>
              <a:t>※2014</a:t>
            </a:r>
            <a:r>
              <a:rPr lang="ja-JP" altLang="en-US" sz="800" b="0" i="0" u="none" strike="noStrike">
                <a:effectLst/>
                <a:latin typeface="HGPｺﾞｼｯｸE" panose="020B0900000000000000" pitchFamily="50" charset="-128"/>
                <a:ea typeface="HGPｺﾞｼｯｸE" panose="020B0900000000000000" pitchFamily="50" charset="-128"/>
              </a:rPr>
              <a:t>年より「パソコンからのインターネット」を「パソコン」に、「携帯電話（スマートフォン含む）からのインターネット」を「携帯電話・スマートフォン」に表記を変更</a:t>
            </a:r>
            <a:r>
              <a:rPr lang="ja-JP" altLang="en-US" sz="800"/>
              <a:t> </a:t>
            </a:r>
            <a:endParaRPr lang="en-US" altLang="ja-JP" sz="800"/>
          </a:p>
          <a:p>
            <a:pPr algn="r"/>
            <a:r>
              <a:rPr lang="en-US" altLang="ja-JP" sz="800" b="0" i="0" u="none" strike="noStrike">
                <a:effectLst/>
                <a:latin typeface="HGPｺﾞｼｯｸE" panose="020B0900000000000000" pitchFamily="50" charset="-128"/>
                <a:ea typeface="HGPｺﾞｼｯｸE" panose="020B0900000000000000" pitchFamily="50" charset="-128"/>
              </a:rPr>
              <a:t>※</a:t>
            </a:r>
            <a:r>
              <a:rPr lang="ja-JP" altLang="en-US" sz="800" b="0" i="0" u="none" strike="noStrike">
                <a:effectLst/>
                <a:latin typeface="HGPｺﾞｼｯｸE" panose="020B0900000000000000" pitchFamily="50" charset="-128"/>
                <a:ea typeface="HGPｺﾞｼｯｸE" panose="020B0900000000000000" pitchFamily="50" charset="-128"/>
              </a:rPr>
              <a:t>タブレット端末は、</a:t>
            </a:r>
            <a:r>
              <a:rPr lang="en-US" altLang="ja-JP" sz="800" b="0" i="0" u="none" strike="noStrike">
                <a:effectLst/>
                <a:latin typeface="HGPｺﾞｼｯｸE" panose="020B0900000000000000" pitchFamily="50" charset="-128"/>
                <a:ea typeface="HGPｺﾞｼｯｸE" panose="020B0900000000000000" pitchFamily="50" charset="-128"/>
              </a:rPr>
              <a:t>2014</a:t>
            </a:r>
            <a:r>
              <a:rPr lang="ja-JP" altLang="en-US" sz="800" b="0" i="0" u="none" strike="noStrike">
                <a:effectLst/>
                <a:latin typeface="HGPｺﾞｼｯｸE" panose="020B0900000000000000" pitchFamily="50" charset="-128"/>
                <a:ea typeface="HGPｺﾞｼｯｸE" panose="020B0900000000000000" pitchFamily="50" charset="-128"/>
              </a:rPr>
              <a:t>年より調査</a:t>
            </a:r>
            <a:r>
              <a:rPr lang="ja-JP" altLang="en-US" sz="800"/>
              <a:t> </a:t>
            </a:r>
            <a:endParaRPr kumimoji="1" lang="ja-JP" altLang="en-US" sz="800"/>
          </a:p>
        </p:txBody>
      </p:sp>
      <p:graphicFrame>
        <p:nvGraphicFramePr>
          <p:cNvPr id="9" name="グラフ 8">
            <a:extLst>
              <a:ext uri="{FF2B5EF4-FFF2-40B4-BE49-F238E27FC236}">
                <a16:creationId xmlns:a16="http://schemas.microsoft.com/office/drawing/2014/main" id="{00000000-0008-0000-3000-000003000000}"/>
              </a:ext>
            </a:extLst>
          </p:cNvPr>
          <p:cNvGraphicFramePr>
            <a:graphicFrameLocks/>
          </p:cNvGraphicFramePr>
          <p:nvPr>
            <p:extLst>
              <p:ext uri="{D42A27DB-BD31-4B8C-83A1-F6EECF244321}">
                <p14:modId xmlns:p14="http://schemas.microsoft.com/office/powerpoint/2010/main" val="1229394819"/>
              </p:ext>
            </p:extLst>
          </p:nvPr>
        </p:nvGraphicFramePr>
        <p:xfrm>
          <a:off x="244591" y="711199"/>
          <a:ext cx="8318838" cy="8352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571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5F99A7-F83D-1BD1-7EA8-E572D604A1FE}"/>
              </a:ext>
            </a:extLst>
          </p:cNvPr>
          <p:cNvSpPr>
            <a:spLocks noGrp="1"/>
          </p:cNvSpPr>
          <p:nvPr>
            <p:ph type="sldNum" sz="quarter" idx="12"/>
          </p:nvPr>
        </p:nvSpPr>
        <p:spPr/>
        <p:txBody>
          <a:bodyPr/>
          <a:lstStyle/>
          <a:p>
            <a:pPr>
              <a:defRPr/>
            </a:pPr>
            <a:fld id="{4D91F6E7-3B79-48C6-8404-CF6356CF8449}" type="slidenum">
              <a:rPr lang="ja-JP" altLang="en-US" smtClean="0"/>
              <a:pPr>
                <a:defRPr/>
              </a:pPr>
              <a:t>6</a:t>
            </a:fld>
            <a:endParaRPr lang="ja-JP" altLang="en-US"/>
          </a:p>
        </p:txBody>
      </p:sp>
      <p:sp>
        <p:nvSpPr>
          <p:cNvPr id="10" name="正方形/長方形 9">
            <a:extLst>
              <a:ext uri="{FF2B5EF4-FFF2-40B4-BE49-F238E27FC236}">
                <a16:creationId xmlns:a16="http://schemas.microsoft.com/office/drawing/2014/main" id="{483DA926-ED7D-8821-11D3-4D8A4CD90672}"/>
              </a:ext>
            </a:extLst>
          </p:cNvPr>
          <p:cNvSpPr>
            <a:spLocks noChangeArrowheads="1"/>
          </p:cNvSpPr>
          <p:nvPr/>
        </p:nvSpPr>
        <p:spPr bwMode="auto">
          <a:xfrm>
            <a:off x="866489" y="912332"/>
            <a:ext cx="7445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配信サービスの利用率 時系列推移</a:t>
            </a:r>
            <a:endParaRPr lang="en-US" altLang="ja-JP" sz="1400" b="1">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13F0417-93C2-0FC5-48B2-612A687283B3}"/>
              </a:ext>
            </a:extLst>
          </p:cNvPr>
          <p:cNvSpPr txBox="1"/>
          <p:nvPr/>
        </p:nvSpPr>
        <p:spPr>
          <a:xfrm>
            <a:off x="930044" y="7925889"/>
            <a:ext cx="2427406" cy="253916"/>
          </a:xfrm>
          <a:prstGeom prst="rect">
            <a:avLst/>
          </a:prstGeom>
          <a:noFill/>
        </p:spPr>
        <p:txBody>
          <a:bodyPr wrap="square" rtlCol="0">
            <a:spAutoFit/>
          </a:bodyPr>
          <a:lstStyle/>
          <a:p>
            <a:pPr lvl="0">
              <a:defRPr/>
            </a:pPr>
            <a:r>
              <a:rPr lang="en-US" altLang="ja-JP" sz="1050" b="1">
                <a:latin typeface="メイリオ" panose="020B0604030504040204" pitchFamily="50" charset="-128"/>
                <a:ea typeface="メイリオ" panose="020B0604030504040204" pitchFamily="50" charset="-128"/>
              </a:rPr>
              <a:t>※ABEMA</a:t>
            </a:r>
            <a:r>
              <a:rPr lang="ja-JP" altLang="en-US" sz="1050" b="1">
                <a:latin typeface="メイリオ" panose="020B0604030504040204" pitchFamily="50" charset="-128"/>
                <a:ea typeface="メイリオ" panose="020B0604030504040204" pitchFamily="50" charset="-128"/>
              </a:rPr>
              <a:t>は</a:t>
            </a:r>
            <a:r>
              <a:rPr lang="en-US" altLang="ja-JP" sz="1050" b="1">
                <a:latin typeface="メイリオ" panose="020B0604030504040204" pitchFamily="50" charset="-128"/>
                <a:ea typeface="メイリオ" panose="020B0604030504040204" pitchFamily="50" charset="-128"/>
              </a:rPr>
              <a:t>2017</a:t>
            </a:r>
            <a:r>
              <a:rPr lang="ja-JP" altLang="en-US" sz="1050" b="1">
                <a:latin typeface="メイリオ" panose="020B0604030504040204" pitchFamily="50" charset="-128"/>
                <a:ea typeface="メイリオ" panose="020B0604030504040204" pitchFamily="50" charset="-128"/>
              </a:rPr>
              <a:t>年より聴取開始</a:t>
            </a:r>
          </a:p>
        </p:txBody>
      </p:sp>
      <p:sp>
        <p:nvSpPr>
          <p:cNvPr id="3" name="正方形/長方形 2">
            <a:extLst>
              <a:ext uri="{FF2B5EF4-FFF2-40B4-BE49-F238E27FC236}">
                <a16:creationId xmlns:a16="http://schemas.microsoft.com/office/drawing/2014/main" id="{EAC4DAD3-A448-6373-1049-9AD4714D9FB4}"/>
              </a:ext>
            </a:extLst>
          </p:cNvPr>
          <p:cNvSpPr>
            <a:spLocks noChangeArrowheads="1"/>
          </p:cNvSpPr>
          <p:nvPr/>
        </p:nvSpPr>
        <p:spPr bwMode="auto">
          <a:xfrm>
            <a:off x="866489" y="1177774"/>
            <a:ext cx="1478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動画関連</a:t>
            </a:r>
            <a:r>
              <a:rPr lang="en-US" altLang="ja-JP" sz="1400" b="1">
                <a:latin typeface="メイリオ" panose="020B0604030504040204" pitchFamily="50" charset="-128"/>
                <a:ea typeface="メイリオ" panose="020B0604030504040204" pitchFamily="50" charset="-128"/>
              </a:rPr>
              <a:t>】</a:t>
            </a:r>
          </a:p>
        </p:txBody>
      </p:sp>
      <p:sp>
        <p:nvSpPr>
          <p:cNvPr id="4" name="正方形/長方形 3">
            <a:extLst>
              <a:ext uri="{FF2B5EF4-FFF2-40B4-BE49-F238E27FC236}">
                <a16:creationId xmlns:a16="http://schemas.microsoft.com/office/drawing/2014/main" id="{7329DD33-A78D-6B85-2C1B-A8AB2EC56A91}"/>
              </a:ext>
            </a:extLst>
          </p:cNvPr>
          <p:cNvSpPr>
            <a:spLocks noChangeArrowheads="1"/>
          </p:cNvSpPr>
          <p:nvPr/>
        </p:nvSpPr>
        <p:spPr bwMode="auto">
          <a:xfrm>
            <a:off x="9042551" y="1177773"/>
            <a:ext cx="1478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音声関連</a:t>
            </a:r>
            <a:r>
              <a:rPr lang="en-US" altLang="ja-JP" sz="1400" b="1">
                <a:latin typeface="メイリオ" panose="020B0604030504040204" pitchFamily="50" charset="-128"/>
                <a:ea typeface="メイリオ" panose="020B0604030504040204" pitchFamily="50" charset="-128"/>
              </a:rPr>
              <a:t>】</a:t>
            </a:r>
          </a:p>
        </p:txBody>
      </p:sp>
      <p:grpSp>
        <p:nvGrpSpPr>
          <p:cNvPr id="15" name="グループ化 14">
            <a:extLst>
              <a:ext uri="{FF2B5EF4-FFF2-40B4-BE49-F238E27FC236}">
                <a16:creationId xmlns:a16="http://schemas.microsoft.com/office/drawing/2014/main" id="{1C0F8F3D-2F01-4216-7A8C-67075FEC7454}"/>
              </a:ext>
            </a:extLst>
          </p:cNvPr>
          <p:cNvGrpSpPr/>
          <p:nvPr/>
        </p:nvGrpSpPr>
        <p:grpSpPr>
          <a:xfrm>
            <a:off x="465588" y="1634246"/>
            <a:ext cx="7821105" cy="6291643"/>
            <a:chOff x="465588" y="1634246"/>
            <a:chExt cx="7821105" cy="6291643"/>
          </a:xfrm>
        </p:grpSpPr>
        <p:graphicFrame>
          <p:nvGraphicFramePr>
            <p:cNvPr id="5" name="グラフ 4">
              <a:extLst>
                <a:ext uri="{FF2B5EF4-FFF2-40B4-BE49-F238E27FC236}">
                  <a16:creationId xmlns:a16="http://schemas.microsoft.com/office/drawing/2014/main" id="{A5A9102F-26E9-0E8A-89F5-13A1F26D8368}"/>
                </a:ext>
              </a:extLst>
            </p:cNvPr>
            <p:cNvGraphicFramePr/>
            <p:nvPr>
              <p:extLst>
                <p:ext uri="{D42A27DB-BD31-4B8C-83A1-F6EECF244321}">
                  <p14:modId xmlns:p14="http://schemas.microsoft.com/office/powerpoint/2010/main" val="3888330463"/>
                </p:ext>
              </p:extLst>
            </p:nvPr>
          </p:nvGraphicFramePr>
          <p:xfrm>
            <a:off x="465588" y="1634246"/>
            <a:ext cx="6691086" cy="6291643"/>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493CA5B-4C8F-F641-5D95-92E1E67F5870}"/>
                </a:ext>
              </a:extLst>
            </p:cNvPr>
            <p:cNvSpPr txBox="1"/>
            <p:nvPr/>
          </p:nvSpPr>
          <p:spPr>
            <a:xfrm>
              <a:off x="7031378" y="3602441"/>
              <a:ext cx="1255315" cy="400110"/>
            </a:xfrm>
            <a:prstGeom prst="rect">
              <a:avLst/>
            </a:prstGeom>
            <a:noFill/>
          </p:spPr>
          <p:txBody>
            <a:bodyPr wrap="square" rtlCol="0">
              <a:spAutoFit/>
            </a:bodyPr>
            <a:lstStyle/>
            <a:p>
              <a:pPr lvl="0">
                <a:defRPr/>
              </a:pP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定額制</a:t>
              </a:r>
              <a:b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b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動画配信サービス</a:t>
              </a:r>
              <a:endParaRPr kumimoji="1" lang="en-US" altLang="ja-JP" sz="9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8" name="テキスト ボックス 7">
              <a:extLst>
                <a:ext uri="{FF2B5EF4-FFF2-40B4-BE49-F238E27FC236}">
                  <a16:creationId xmlns:a16="http://schemas.microsoft.com/office/drawing/2014/main" id="{1897A375-C56B-F854-36A7-5506C6DD31D9}"/>
                </a:ext>
              </a:extLst>
            </p:cNvPr>
            <p:cNvSpPr txBox="1"/>
            <p:nvPr/>
          </p:nvSpPr>
          <p:spPr>
            <a:xfrm>
              <a:off x="7031378" y="5210578"/>
              <a:ext cx="1255315" cy="246221"/>
            </a:xfrm>
            <a:prstGeom prst="rect">
              <a:avLst/>
            </a:prstGeom>
            <a:noFill/>
          </p:spPr>
          <p:txBody>
            <a:bodyPr wrap="square" rtlCol="0">
              <a:spAutoFit/>
            </a:bodyPr>
            <a:lstStyle/>
            <a:p>
              <a:pPr lvl="0">
                <a:defRPr/>
              </a:pPr>
              <a: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ABEMA</a:t>
              </a:r>
              <a:endParaRPr kumimoji="1" lang="en-US" altLang="ja-JP" sz="9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304A663E-F23A-F7B0-6C32-BCC0A6460951}"/>
                </a:ext>
              </a:extLst>
            </p:cNvPr>
            <p:cNvSpPr txBox="1"/>
            <p:nvPr/>
          </p:nvSpPr>
          <p:spPr>
            <a:xfrm>
              <a:off x="7031378" y="3987051"/>
              <a:ext cx="1255315" cy="253916"/>
            </a:xfrm>
            <a:prstGeom prst="rect">
              <a:avLst/>
            </a:prstGeom>
            <a:noFill/>
          </p:spPr>
          <p:txBody>
            <a:bodyPr wrap="square" rtlCol="0">
              <a:spAutoFit/>
            </a:bodyPr>
            <a:lstStyle/>
            <a:p>
              <a:pPr lvl="0">
                <a:defRPr/>
              </a:pPr>
              <a:r>
                <a:rPr kumimoji="1" lang="en-US" altLang="ja-JP" sz="1050" b="1" i="0" u="none" strike="noStrike" kern="1200" cap="none" spc="0" normalizeH="0" baseline="0" noProof="0" dirty="0" err="1">
                  <a:ln>
                    <a:noFill/>
                  </a:ln>
                  <a:effectLst/>
                  <a:uLnTx/>
                  <a:uFillTx/>
                  <a:latin typeface="HGPｺﾞｼｯｸM" panose="020B0600000000000000" pitchFamily="50" charset="-128"/>
                  <a:ea typeface="HGPｺﾞｼｯｸM" panose="020B0600000000000000" pitchFamily="50" charset="-128"/>
                </a:rPr>
                <a:t>TVer</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1" name="テキスト ボックス 20">
              <a:extLst>
                <a:ext uri="{FF2B5EF4-FFF2-40B4-BE49-F238E27FC236}">
                  <a16:creationId xmlns:a16="http://schemas.microsoft.com/office/drawing/2014/main" id="{2DEE4D3D-5A27-892D-117B-F7ECD5302852}"/>
                </a:ext>
              </a:extLst>
            </p:cNvPr>
            <p:cNvSpPr txBox="1"/>
            <p:nvPr/>
          </p:nvSpPr>
          <p:spPr>
            <a:xfrm>
              <a:off x="7031378" y="5928895"/>
              <a:ext cx="1255315"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テレビ局の</a:t>
              </a:r>
              <a:b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b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見逃しサービス</a:t>
              </a:r>
              <a:b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b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（無料）</a:t>
              </a:r>
              <a:endParaRPr kumimoji="1" lang="en-US" altLang="ja-JP" sz="9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grpSp>
      <p:grpSp>
        <p:nvGrpSpPr>
          <p:cNvPr id="16" name="グループ化 15">
            <a:extLst>
              <a:ext uri="{FF2B5EF4-FFF2-40B4-BE49-F238E27FC236}">
                <a16:creationId xmlns:a16="http://schemas.microsoft.com/office/drawing/2014/main" id="{F3CAF2D4-1B35-0BFC-A93E-9F1D2766891C}"/>
              </a:ext>
            </a:extLst>
          </p:cNvPr>
          <p:cNvGrpSpPr/>
          <p:nvPr/>
        </p:nvGrpSpPr>
        <p:grpSpPr>
          <a:xfrm>
            <a:off x="8432801" y="1634246"/>
            <a:ext cx="7803027" cy="6291643"/>
            <a:chOff x="8432801" y="1634246"/>
            <a:chExt cx="7803027" cy="6291643"/>
          </a:xfrm>
        </p:grpSpPr>
        <p:graphicFrame>
          <p:nvGraphicFramePr>
            <p:cNvPr id="14" name="グラフ 13">
              <a:extLst>
                <a:ext uri="{FF2B5EF4-FFF2-40B4-BE49-F238E27FC236}">
                  <a16:creationId xmlns:a16="http://schemas.microsoft.com/office/drawing/2014/main" id="{69744A52-612C-7695-2AB0-6A63D3B8FD04}"/>
                </a:ext>
              </a:extLst>
            </p:cNvPr>
            <p:cNvGraphicFramePr/>
            <p:nvPr>
              <p:extLst>
                <p:ext uri="{D42A27DB-BD31-4B8C-83A1-F6EECF244321}">
                  <p14:modId xmlns:p14="http://schemas.microsoft.com/office/powerpoint/2010/main" val="3892932828"/>
                </p:ext>
              </p:extLst>
            </p:nvPr>
          </p:nvGraphicFramePr>
          <p:xfrm>
            <a:off x="8432801" y="1634246"/>
            <a:ext cx="6691086" cy="6291643"/>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20">
              <a:extLst>
                <a:ext uri="{FF2B5EF4-FFF2-40B4-BE49-F238E27FC236}">
                  <a16:creationId xmlns:a16="http://schemas.microsoft.com/office/drawing/2014/main" id="{28082617-3DDA-2AC3-D50C-E8D1F116FE77}"/>
                </a:ext>
              </a:extLst>
            </p:cNvPr>
            <p:cNvSpPr txBox="1"/>
            <p:nvPr/>
          </p:nvSpPr>
          <p:spPr>
            <a:xfrm>
              <a:off x="14980513" y="5451910"/>
              <a:ext cx="1255315"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en-US" altLang="ja-JP" sz="1000" b="1" i="0" u="none" strike="noStrike" kern="1200" cap="none" spc="0" normalizeH="0" baseline="0" noProof="0" dirty="0" err="1">
                  <a:ln>
                    <a:noFill/>
                  </a:ln>
                  <a:effectLst/>
                  <a:uLnTx/>
                  <a:uFillTx/>
                  <a:latin typeface="HGPｺﾞｼｯｸM" panose="020B0600000000000000" pitchFamily="50" charset="-128"/>
                  <a:ea typeface="HGPｺﾞｼｯｸM" panose="020B0600000000000000" pitchFamily="50" charset="-128"/>
                </a:rPr>
                <a:t>radiko</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3" name="テキスト ボックス 20">
              <a:extLst>
                <a:ext uri="{FF2B5EF4-FFF2-40B4-BE49-F238E27FC236}">
                  <a16:creationId xmlns:a16="http://schemas.microsoft.com/office/drawing/2014/main" id="{826CB638-B150-31D4-67CA-39728CB12C47}"/>
                </a:ext>
              </a:extLst>
            </p:cNvPr>
            <p:cNvSpPr txBox="1"/>
            <p:nvPr/>
          </p:nvSpPr>
          <p:spPr>
            <a:xfrm>
              <a:off x="14980513" y="4572000"/>
              <a:ext cx="125531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定額制</a:t>
              </a:r>
              <a:b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b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音楽配信サービス</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grpSp>
    </p:spTree>
    <p:extLst>
      <p:ext uri="{BB962C8B-B14F-4D97-AF65-F5344CB8AC3E}">
        <p14:creationId xmlns:p14="http://schemas.microsoft.com/office/powerpoint/2010/main" val="269993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5F99A7-F83D-1BD1-7EA8-E572D604A1FE}"/>
              </a:ext>
            </a:extLst>
          </p:cNvPr>
          <p:cNvSpPr>
            <a:spLocks noGrp="1"/>
          </p:cNvSpPr>
          <p:nvPr>
            <p:ph type="sldNum" sz="quarter" idx="12"/>
          </p:nvPr>
        </p:nvSpPr>
        <p:spPr/>
        <p:txBody>
          <a:bodyPr/>
          <a:lstStyle/>
          <a:p>
            <a:pPr>
              <a:defRPr/>
            </a:pPr>
            <a:fld id="{4D91F6E7-3B79-48C6-8404-CF6356CF8449}" type="slidenum">
              <a:rPr lang="ja-JP" altLang="en-US" smtClean="0"/>
              <a:pPr>
                <a:defRPr/>
              </a:pPr>
              <a:t>7</a:t>
            </a:fld>
            <a:endParaRPr lang="ja-JP" altLang="en-US"/>
          </a:p>
        </p:txBody>
      </p:sp>
      <p:sp>
        <p:nvSpPr>
          <p:cNvPr id="15" name="正方形/長方形 14">
            <a:extLst>
              <a:ext uri="{FF2B5EF4-FFF2-40B4-BE49-F238E27FC236}">
                <a16:creationId xmlns:a16="http://schemas.microsoft.com/office/drawing/2014/main" id="{97144C70-0EFC-9AAF-CA62-64F84E6B2C50}"/>
              </a:ext>
            </a:extLst>
          </p:cNvPr>
          <p:cNvSpPr>
            <a:spLocks noChangeArrowheads="1"/>
          </p:cNvSpPr>
          <p:nvPr/>
        </p:nvSpPr>
        <p:spPr bwMode="auto">
          <a:xfrm>
            <a:off x="8886372" y="905679"/>
            <a:ext cx="6459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テレビスクリーンのインターネット接続率 時系列推移</a:t>
            </a:r>
            <a:endParaRPr lang="en-US" altLang="ja-JP" sz="105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DB783E0-6949-267E-29FE-B765DC823ADB}"/>
              </a:ext>
            </a:extLst>
          </p:cNvPr>
          <p:cNvSpPr>
            <a:spLocks noChangeArrowheads="1"/>
          </p:cNvSpPr>
          <p:nvPr/>
        </p:nvSpPr>
        <p:spPr bwMode="auto">
          <a:xfrm>
            <a:off x="910524" y="905678"/>
            <a:ext cx="6459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dirty="0">
                <a:latin typeface="メイリオ" panose="020B0604030504040204" pitchFamily="50" charset="-128"/>
                <a:ea typeface="メイリオ" panose="020B0604030504040204" pitchFamily="50" charset="-128"/>
              </a:rPr>
              <a:t>テレビスクリーンで見ているコンテンツ　利用率推移</a:t>
            </a:r>
            <a:endParaRPr lang="en-US" altLang="ja-JP" sz="1050" b="1"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AD2677A9-3635-0FB1-AE28-5D9EFFFE5F67}"/>
              </a:ext>
            </a:extLst>
          </p:cNvPr>
          <p:cNvGrpSpPr/>
          <p:nvPr/>
        </p:nvGrpSpPr>
        <p:grpSpPr>
          <a:xfrm>
            <a:off x="8310169" y="1378857"/>
            <a:ext cx="7895772" cy="6567788"/>
            <a:chOff x="290286" y="1378857"/>
            <a:chExt cx="7895772" cy="6567788"/>
          </a:xfrm>
        </p:grpSpPr>
        <p:graphicFrame>
          <p:nvGraphicFramePr>
            <p:cNvPr id="6" name="グラフ 5">
              <a:extLst>
                <a:ext uri="{FF2B5EF4-FFF2-40B4-BE49-F238E27FC236}">
                  <a16:creationId xmlns:a16="http://schemas.microsoft.com/office/drawing/2014/main" id="{436D27DE-1748-2A8D-6609-2924609953E9}"/>
                </a:ext>
              </a:extLst>
            </p:cNvPr>
            <p:cNvGraphicFramePr/>
            <p:nvPr>
              <p:extLst>
                <p:ext uri="{D42A27DB-BD31-4B8C-83A1-F6EECF244321}">
                  <p14:modId xmlns:p14="http://schemas.microsoft.com/office/powerpoint/2010/main" val="438496682"/>
                </p:ext>
              </p:extLst>
            </p:nvPr>
          </p:nvGraphicFramePr>
          <p:xfrm>
            <a:off x="290286" y="1378857"/>
            <a:ext cx="7035307" cy="656778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4">
              <a:extLst>
                <a:ext uri="{FF2B5EF4-FFF2-40B4-BE49-F238E27FC236}">
                  <a16:creationId xmlns:a16="http://schemas.microsoft.com/office/drawing/2014/main" id="{84973A2E-E72A-82CE-2DCC-897E2740E7B2}"/>
                </a:ext>
              </a:extLst>
            </p:cNvPr>
            <p:cNvSpPr txBox="1"/>
            <p:nvPr/>
          </p:nvSpPr>
          <p:spPr>
            <a:xfrm>
              <a:off x="7034918" y="2124085"/>
              <a:ext cx="1151140"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テレビを</a:t>
              </a:r>
              <a:b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b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インターネットに</a:t>
              </a:r>
              <a:br>
                <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b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接続している</a:t>
              </a:r>
              <a:endParaRPr kumimoji="1" lang="en-US" altLang="ja-JP" sz="9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grpSp>
      <p:grpSp>
        <p:nvGrpSpPr>
          <p:cNvPr id="19" name="グループ化 18">
            <a:extLst>
              <a:ext uri="{FF2B5EF4-FFF2-40B4-BE49-F238E27FC236}">
                <a16:creationId xmlns:a16="http://schemas.microsoft.com/office/drawing/2014/main" id="{8BB5BCC0-C685-0FA8-6477-C0830ECA6B4F}"/>
              </a:ext>
            </a:extLst>
          </p:cNvPr>
          <p:cNvGrpSpPr/>
          <p:nvPr/>
        </p:nvGrpSpPr>
        <p:grpSpPr>
          <a:xfrm>
            <a:off x="516387" y="1426178"/>
            <a:ext cx="7893355" cy="6291643"/>
            <a:chOff x="8009387" y="1426178"/>
            <a:chExt cx="7893355" cy="6291643"/>
          </a:xfrm>
        </p:grpSpPr>
        <p:graphicFrame>
          <p:nvGraphicFramePr>
            <p:cNvPr id="4" name="グラフ 3">
              <a:extLst>
                <a:ext uri="{FF2B5EF4-FFF2-40B4-BE49-F238E27FC236}">
                  <a16:creationId xmlns:a16="http://schemas.microsoft.com/office/drawing/2014/main" id="{FADD1428-5E9C-0520-8D64-FB66F0F4A7AD}"/>
                </a:ext>
              </a:extLst>
            </p:cNvPr>
            <p:cNvGraphicFramePr/>
            <p:nvPr>
              <p:extLst>
                <p:ext uri="{D42A27DB-BD31-4B8C-83A1-F6EECF244321}">
                  <p14:modId xmlns:p14="http://schemas.microsoft.com/office/powerpoint/2010/main" val="2312772065"/>
                </p:ext>
              </p:extLst>
            </p:nvPr>
          </p:nvGraphicFramePr>
          <p:xfrm>
            <a:off x="8009387" y="1426178"/>
            <a:ext cx="6853241" cy="629164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166735EC-2230-D271-AC73-6212435AFDCA}"/>
                </a:ext>
              </a:extLst>
            </p:cNvPr>
            <p:cNvSpPr txBox="1"/>
            <p:nvPr/>
          </p:nvSpPr>
          <p:spPr>
            <a:xfrm>
              <a:off x="14597377" y="2115043"/>
              <a:ext cx="1255315" cy="246221"/>
            </a:xfrm>
            <a:prstGeom prst="rect">
              <a:avLst/>
            </a:prstGeom>
            <a:noFill/>
          </p:spPr>
          <p:txBody>
            <a:bodyPr wrap="square" rtlCol="0">
              <a:spAutoFit/>
            </a:bodyPr>
            <a:lstStyle/>
            <a:p>
              <a:pPr lvl="0">
                <a:defRPr/>
              </a:pPr>
              <a:r>
                <a:rPr lang="ja-JP" altLang="en-US" sz="1000" b="1" dirty="0">
                  <a:latin typeface="HGPｺﾞｼｯｸM" panose="020B0600000000000000" pitchFamily="50" charset="-128"/>
                  <a:ea typeface="HGPｺﾞｼｯｸM" panose="020B0600000000000000" pitchFamily="50" charset="-128"/>
                </a:rPr>
                <a:t>リアルタイム放送</a:t>
              </a:r>
              <a:endParaRPr kumimoji="1" lang="en-US" altLang="ja-JP" sz="9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4" name="テキスト ボックス 13">
              <a:extLst>
                <a:ext uri="{FF2B5EF4-FFF2-40B4-BE49-F238E27FC236}">
                  <a16:creationId xmlns:a16="http://schemas.microsoft.com/office/drawing/2014/main" id="{CF94AD71-F1CC-15C9-67CF-6D5C14CAD3A8}"/>
                </a:ext>
              </a:extLst>
            </p:cNvPr>
            <p:cNvSpPr txBox="1"/>
            <p:nvPr/>
          </p:nvSpPr>
          <p:spPr>
            <a:xfrm>
              <a:off x="14647427" y="3212052"/>
              <a:ext cx="1255315" cy="253916"/>
            </a:xfrm>
            <a:prstGeom prst="rect">
              <a:avLst/>
            </a:prstGeom>
            <a:noFill/>
          </p:spPr>
          <p:txBody>
            <a:bodyPr wrap="square" rtlCol="0">
              <a:spAutoFit/>
            </a:bodyPr>
            <a:lstStyle/>
            <a:p>
              <a:pPr lvl="0">
                <a:defRPr/>
              </a:pP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録画</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6" name="テキスト ボックス 15">
              <a:extLst>
                <a:ext uri="{FF2B5EF4-FFF2-40B4-BE49-F238E27FC236}">
                  <a16:creationId xmlns:a16="http://schemas.microsoft.com/office/drawing/2014/main" id="{2B2051F7-A65E-C580-A79A-5A500479C6DC}"/>
                </a:ext>
              </a:extLst>
            </p:cNvPr>
            <p:cNvSpPr txBox="1"/>
            <p:nvPr/>
          </p:nvSpPr>
          <p:spPr>
            <a:xfrm>
              <a:off x="14647427" y="3968105"/>
              <a:ext cx="1255315" cy="253916"/>
            </a:xfrm>
            <a:prstGeom prst="rect">
              <a:avLst/>
            </a:prstGeom>
            <a:noFill/>
          </p:spPr>
          <p:txBody>
            <a:bodyPr wrap="square" rtlCol="0">
              <a:spAutoFit/>
            </a:bodyPr>
            <a:lstStyle/>
            <a:p>
              <a:pPr lvl="0">
                <a:defRPr/>
              </a:pPr>
              <a:r>
                <a:rPr kumimoji="1" lang="ja-JP" altLang="en-US"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無料動画</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7" name="テキスト ボックス 16">
              <a:extLst>
                <a:ext uri="{FF2B5EF4-FFF2-40B4-BE49-F238E27FC236}">
                  <a16:creationId xmlns:a16="http://schemas.microsoft.com/office/drawing/2014/main" id="{B64AA632-CB3A-26EE-364B-42B3DDA56AE5}"/>
                </a:ext>
              </a:extLst>
            </p:cNvPr>
            <p:cNvSpPr txBox="1"/>
            <p:nvPr/>
          </p:nvSpPr>
          <p:spPr>
            <a:xfrm>
              <a:off x="14621309" y="4211722"/>
              <a:ext cx="1255315" cy="253916"/>
            </a:xfrm>
            <a:prstGeom prst="rect">
              <a:avLst/>
            </a:prstGeom>
            <a:noFill/>
          </p:spPr>
          <p:txBody>
            <a:bodyPr wrap="square" rtlCol="0">
              <a:spAutoFit/>
            </a:bodyPr>
            <a:lstStyle/>
            <a:p>
              <a:pPr lvl="0">
                <a:defRPr/>
              </a:pPr>
              <a:r>
                <a:rPr lang="ja-JP" altLang="en-US" sz="1000" b="1" dirty="0">
                  <a:latin typeface="HGPｺﾞｼｯｸM" panose="020B0600000000000000" pitchFamily="50" charset="-128"/>
                  <a:ea typeface="HGPｺﾞｼｯｸM" panose="020B0600000000000000" pitchFamily="50" charset="-128"/>
                </a:rPr>
                <a:t>見逃し配信</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sp>
          <p:nvSpPr>
            <p:cNvPr id="18" name="テキスト ボックス 17">
              <a:extLst>
                <a:ext uri="{FF2B5EF4-FFF2-40B4-BE49-F238E27FC236}">
                  <a16:creationId xmlns:a16="http://schemas.microsoft.com/office/drawing/2014/main" id="{68CD807C-F6EA-D546-A093-406ED49409E2}"/>
                </a:ext>
              </a:extLst>
            </p:cNvPr>
            <p:cNvSpPr txBox="1"/>
            <p:nvPr/>
          </p:nvSpPr>
          <p:spPr>
            <a:xfrm>
              <a:off x="14647427" y="4445041"/>
              <a:ext cx="1255315" cy="253916"/>
            </a:xfrm>
            <a:prstGeom prst="rect">
              <a:avLst/>
            </a:prstGeom>
            <a:noFill/>
          </p:spPr>
          <p:txBody>
            <a:bodyPr wrap="square" rtlCol="0">
              <a:spAutoFit/>
            </a:bodyPr>
            <a:lstStyle/>
            <a:p>
              <a:pPr lvl="0">
                <a:defRPr/>
              </a:pPr>
              <a:r>
                <a:rPr lang="ja-JP" altLang="en-US" sz="1000" b="1" dirty="0">
                  <a:latin typeface="HGPｺﾞｼｯｸM" panose="020B0600000000000000" pitchFamily="50" charset="-128"/>
                  <a:ea typeface="HGPｺﾞｼｯｸM" panose="020B0600000000000000" pitchFamily="50" charset="-128"/>
                </a:rPr>
                <a:t>有料動画</a:t>
              </a:r>
              <a:endParaRPr kumimoji="1" lang="en-US" altLang="ja-JP" sz="1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p:txBody>
        </p:sp>
      </p:grpSp>
    </p:spTree>
    <p:extLst>
      <p:ext uri="{BB962C8B-B14F-4D97-AF65-F5344CB8AC3E}">
        <p14:creationId xmlns:p14="http://schemas.microsoft.com/office/powerpoint/2010/main" val="236082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7C04F4-A672-A16F-D102-D06F9D470CCC}"/>
              </a:ext>
            </a:extLst>
          </p:cNvPr>
          <p:cNvSpPr>
            <a:spLocks noGrp="1"/>
          </p:cNvSpPr>
          <p:nvPr>
            <p:ph type="sldNum" sz="quarter" idx="12"/>
          </p:nvPr>
        </p:nvSpPr>
        <p:spPr/>
        <p:txBody>
          <a:bodyPr/>
          <a:lstStyle/>
          <a:p>
            <a:pPr>
              <a:defRPr/>
            </a:pPr>
            <a:fld id="{4D91F6E7-3B79-48C6-8404-CF6356CF8449}" type="slidenum">
              <a:rPr lang="ja-JP" altLang="en-US" smtClean="0"/>
              <a:pPr>
                <a:defRPr/>
              </a:pPr>
              <a:t>8</a:t>
            </a:fld>
            <a:endParaRPr lang="ja-JP" altLang="en-US"/>
          </a:p>
        </p:txBody>
      </p:sp>
      <p:sp>
        <p:nvSpPr>
          <p:cNvPr id="4" name="正方形/長方形 3">
            <a:extLst>
              <a:ext uri="{FF2B5EF4-FFF2-40B4-BE49-F238E27FC236}">
                <a16:creationId xmlns:a16="http://schemas.microsoft.com/office/drawing/2014/main" id="{B5C48DD3-6091-17B4-4C12-5BA9CE9563AF}"/>
              </a:ext>
            </a:extLst>
          </p:cNvPr>
          <p:cNvSpPr>
            <a:spLocks noChangeArrowheads="1"/>
          </p:cNvSpPr>
          <p:nvPr/>
        </p:nvSpPr>
        <p:spPr bwMode="auto">
          <a:xfrm>
            <a:off x="471085" y="742447"/>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b="1">
                <a:latin typeface="メイリオ" panose="020B0604030504040204" pitchFamily="50" charset="-128"/>
                <a:ea typeface="メイリオ" panose="020B0604030504040204" pitchFamily="50" charset="-128"/>
              </a:rPr>
              <a:t>性年代別メディア総接触時間</a:t>
            </a:r>
            <a:r>
              <a:rPr lang="en-US" altLang="ja-JP" sz="1400" b="1">
                <a:latin typeface="メイリオ" panose="020B0604030504040204" pitchFamily="50" charset="-128"/>
                <a:ea typeface="メイリオ" panose="020B0604030504040204" pitchFamily="50" charset="-128"/>
              </a:rPr>
              <a:t>(</a:t>
            </a:r>
            <a:r>
              <a:rPr lang="ja-JP" altLang="en-US" sz="1400" b="1">
                <a:latin typeface="メイリオ" panose="020B0604030504040204" pitchFamily="50" charset="-128"/>
                <a:ea typeface="メイリオ" panose="020B0604030504040204" pitchFamily="50" charset="-128"/>
              </a:rPr>
              <a:t>１日あたり・週平均 </a:t>
            </a:r>
            <a:r>
              <a:rPr lang="en-US" altLang="ja-JP" sz="1400" b="1">
                <a:latin typeface="メイリオ" panose="020B0604030504040204" pitchFamily="50" charset="-128"/>
                <a:ea typeface="メイリオ" panose="020B0604030504040204" pitchFamily="50" charset="-128"/>
              </a:rPr>
              <a:t>2025</a:t>
            </a:r>
            <a:r>
              <a:rPr lang="ja-JP" altLang="en-US" sz="1400" b="1">
                <a:latin typeface="メイリオ" panose="020B0604030504040204" pitchFamily="50" charset="-128"/>
                <a:ea typeface="メイリオ" panose="020B0604030504040204" pitchFamily="50" charset="-128"/>
              </a:rPr>
              <a:t>年</a:t>
            </a:r>
            <a:r>
              <a:rPr lang="en-US" altLang="ja-JP" sz="1400" b="1">
                <a:latin typeface="メイリオ" panose="020B0604030504040204" pitchFamily="50" charset="-128"/>
                <a:ea typeface="メイリオ" panose="020B0604030504040204" pitchFamily="50" charset="-128"/>
              </a:rPr>
              <a:t>)</a:t>
            </a:r>
            <a:endParaRPr lang="en-US" altLang="ja-JP" sz="1400" b="1" strike="sngStrike">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241E630-BC11-E6B3-7FF8-1BA33A81C557}"/>
              </a:ext>
            </a:extLst>
          </p:cNvPr>
          <p:cNvSpPr>
            <a:spLocks noChangeArrowheads="1"/>
          </p:cNvSpPr>
          <p:nvPr/>
        </p:nvSpPr>
        <p:spPr bwMode="auto">
          <a:xfrm>
            <a:off x="8128000" y="742447"/>
            <a:ext cx="6661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r>
              <a:rPr lang="ja-JP" altLang="en-US" sz="1400" b="1">
                <a:latin typeface="メイリオ" panose="020B0604030504040204" pitchFamily="50" charset="-128"/>
                <a:ea typeface="メイリオ" panose="020B0604030504040204" pitchFamily="50" charset="-128"/>
              </a:rPr>
              <a:t>性年代別メディア総接触時間の構成比</a:t>
            </a:r>
            <a:r>
              <a:rPr lang="en-US" altLang="ja-JP" sz="1400" b="1">
                <a:latin typeface="メイリオ" panose="020B0604030504040204" pitchFamily="50" charset="-128"/>
                <a:ea typeface="メイリオ" panose="020B0604030504040204" pitchFamily="50" charset="-128"/>
              </a:rPr>
              <a:t>(1</a:t>
            </a:r>
            <a:r>
              <a:rPr lang="ja-JP" altLang="en-US" sz="1400" b="1">
                <a:latin typeface="メイリオ" panose="020B0604030504040204" pitchFamily="50" charset="-128"/>
                <a:ea typeface="メイリオ" panose="020B0604030504040204" pitchFamily="50" charset="-128"/>
              </a:rPr>
              <a:t>日あたり・週平均 </a:t>
            </a:r>
            <a:r>
              <a:rPr lang="en-US" altLang="ja-JP" sz="1400" b="1">
                <a:latin typeface="メイリオ" panose="020B0604030504040204" pitchFamily="50" charset="-128"/>
                <a:ea typeface="メイリオ" panose="020B0604030504040204" pitchFamily="50" charset="-128"/>
              </a:rPr>
              <a:t>2025</a:t>
            </a:r>
            <a:r>
              <a:rPr lang="ja-JP" altLang="en-US" sz="1400" b="1">
                <a:latin typeface="メイリオ" panose="020B0604030504040204" pitchFamily="50" charset="-128"/>
                <a:ea typeface="メイリオ" panose="020B0604030504040204" pitchFamily="50" charset="-128"/>
              </a:rPr>
              <a:t>年</a:t>
            </a:r>
            <a:r>
              <a:rPr lang="en-US" altLang="ja-JP" sz="1400" b="1">
                <a:latin typeface="メイリオ" panose="020B0604030504040204" pitchFamily="50" charset="-128"/>
                <a:ea typeface="メイリオ" panose="020B0604030504040204" pitchFamily="50" charset="-128"/>
              </a:rPr>
              <a:t>)</a:t>
            </a:r>
            <a:endParaRPr lang="en-US" altLang="ja-JP" sz="1400" b="1" strike="sngStrike">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B41D68E-40BC-1FDF-01EE-427848F751F4}"/>
              </a:ext>
            </a:extLst>
          </p:cNvPr>
          <p:cNvSpPr txBox="1"/>
          <p:nvPr/>
        </p:nvSpPr>
        <p:spPr>
          <a:xfrm>
            <a:off x="8081637" y="8438654"/>
            <a:ext cx="7645400" cy="461665"/>
          </a:xfrm>
          <a:prstGeom prst="rect">
            <a:avLst/>
          </a:prstGeom>
          <a:noFill/>
        </p:spPr>
        <p:txBody>
          <a:bodyPr wrap="square" rtlCol="0">
            <a:spAutoFit/>
          </a:bodyPr>
          <a:lstStyle/>
          <a:p>
            <a:pPr algn="r"/>
            <a:r>
              <a:rPr lang="en-US" altLang="ja-JP" sz="800" b="0" i="0" u="none" strike="noStrike">
                <a:effectLst/>
                <a:latin typeface="HGPｺﾞｼｯｸE" panose="020B0900000000000000" pitchFamily="50" charset="-128"/>
                <a:ea typeface="HGPｺﾞｼｯｸE" panose="020B0900000000000000" pitchFamily="50" charset="-128"/>
              </a:rPr>
              <a:t>※</a:t>
            </a:r>
            <a:r>
              <a:rPr lang="ja-JP" altLang="en-US" sz="800" b="0" i="0" u="none" strike="noStrike">
                <a:effectLst/>
                <a:latin typeface="HGPｺﾞｼｯｸE" panose="020B0900000000000000" pitchFamily="50" charset="-128"/>
                <a:ea typeface="HGPｺﾞｼｯｸE" panose="020B0900000000000000" pitchFamily="50" charset="-128"/>
              </a:rPr>
              <a:t>メディア総接触時間は、各メディアの接触時間の合計値</a:t>
            </a:r>
            <a:r>
              <a:rPr lang="ja-JP" altLang="en-US" sz="800">
                <a:latin typeface="HGPｺﾞｼｯｸE" panose="020B0900000000000000" pitchFamily="50" charset="-128"/>
                <a:ea typeface="HGPｺﾞｼｯｸE" panose="020B0900000000000000" pitchFamily="50" charset="-128"/>
              </a:rPr>
              <a:t> </a:t>
            </a:r>
            <a:r>
              <a:rPr lang="ja-JP" altLang="en-US" sz="800" b="0" i="0" u="none" strike="noStrike">
                <a:effectLst/>
                <a:latin typeface="HGPｺﾞｼｯｸE" panose="020B0900000000000000" pitchFamily="50" charset="-128"/>
                <a:ea typeface="HGPｺﾞｼｯｸE" panose="020B0900000000000000" pitchFamily="50" charset="-128"/>
              </a:rPr>
              <a:t>各メディアの接触時間は不明を除く有効回答から算出</a:t>
            </a:r>
            <a:r>
              <a:rPr lang="ja-JP" altLang="en-US" sz="800"/>
              <a:t> </a:t>
            </a:r>
            <a:endParaRPr lang="en-US" altLang="ja-JP" sz="800"/>
          </a:p>
          <a:p>
            <a:pPr algn="r"/>
            <a:r>
              <a:rPr lang="en-US" altLang="ja-JP" sz="800" b="0" i="0" u="none" strike="noStrike">
                <a:effectLst/>
                <a:latin typeface="HGPｺﾞｼｯｸE" panose="020B0900000000000000" pitchFamily="50" charset="-128"/>
                <a:ea typeface="HGPｺﾞｼｯｸE" panose="020B0900000000000000" pitchFamily="50" charset="-128"/>
              </a:rPr>
              <a:t>※2014</a:t>
            </a:r>
            <a:r>
              <a:rPr lang="ja-JP" altLang="en-US" sz="800" b="0" i="0" u="none" strike="noStrike">
                <a:effectLst/>
                <a:latin typeface="HGPｺﾞｼｯｸE" panose="020B0900000000000000" pitchFamily="50" charset="-128"/>
                <a:ea typeface="HGPｺﾞｼｯｸE" panose="020B0900000000000000" pitchFamily="50" charset="-128"/>
              </a:rPr>
              <a:t>年より「パソコンからのインターネット」を「パソコン」に、「携帯電話（スマートフォン含む）からのインターネット」を「携帯電話・スマートフォン」に表記を変更</a:t>
            </a:r>
            <a:r>
              <a:rPr lang="ja-JP" altLang="en-US" sz="800"/>
              <a:t> </a:t>
            </a:r>
            <a:endParaRPr lang="en-US" altLang="ja-JP" sz="800"/>
          </a:p>
          <a:p>
            <a:pPr algn="r"/>
            <a:r>
              <a:rPr lang="en-US" altLang="ja-JP" sz="800" b="0" i="0" u="none" strike="noStrike">
                <a:effectLst/>
                <a:latin typeface="HGPｺﾞｼｯｸE" panose="020B0900000000000000" pitchFamily="50" charset="-128"/>
                <a:ea typeface="HGPｺﾞｼｯｸE" panose="020B0900000000000000" pitchFamily="50" charset="-128"/>
              </a:rPr>
              <a:t>※</a:t>
            </a:r>
            <a:r>
              <a:rPr lang="ja-JP" altLang="en-US" sz="800" b="0" i="0" u="none" strike="noStrike">
                <a:effectLst/>
                <a:latin typeface="HGPｺﾞｼｯｸE" panose="020B0900000000000000" pitchFamily="50" charset="-128"/>
                <a:ea typeface="HGPｺﾞｼｯｸE" panose="020B0900000000000000" pitchFamily="50" charset="-128"/>
              </a:rPr>
              <a:t>タブレット端末は、</a:t>
            </a:r>
            <a:r>
              <a:rPr lang="en-US" altLang="ja-JP" sz="800" b="0" i="0" u="none" strike="noStrike">
                <a:effectLst/>
                <a:latin typeface="HGPｺﾞｼｯｸE" panose="020B0900000000000000" pitchFamily="50" charset="-128"/>
                <a:ea typeface="HGPｺﾞｼｯｸE" panose="020B0900000000000000" pitchFamily="50" charset="-128"/>
              </a:rPr>
              <a:t>2014</a:t>
            </a:r>
            <a:r>
              <a:rPr lang="ja-JP" altLang="en-US" sz="800" b="0" i="0" u="none" strike="noStrike">
                <a:effectLst/>
                <a:latin typeface="HGPｺﾞｼｯｸE" panose="020B0900000000000000" pitchFamily="50" charset="-128"/>
                <a:ea typeface="HGPｺﾞｼｯｸE" panose="020B0900000000000000" pitchFamily="50" charset="-128"/>
              </a:rPr>
              <a:t>年より調査</a:t>
            </a:r>
            <a:r>
              <a:rPr lang="ja-JP" altLang="en-US" sz="800"/>
              <a:t> </a:t>
            </a:r>
            <a:endParaRPr kumimoji="1" lang="ja-JP" altLang="en-US" sz="800"/>
          </a:p>
        </p:txBody>
      </p:sp>
      <p:graphicFrame>
        <p:nvGraphicFramePr>
          <p:cNvPr id="3" name="グラフ 2">
            <a:extLst>
              <a:ext uri="{FF2B5EF4-FFF2-40B4-BE49-F238E27FC236}">
                <a16:creationId xmlns:a16="http://schemas.microsoft.com/office/drawing/2014/main" id="{00000000-0008-0000-3200-000003000000}"/>
              </a:ext>
            </a:extLst>
          </p:cNvPr>
          <p:cNvGraphicFramePr>
            <a:graphicFrameLocks/>
          </p:cNvGraphicFramePr>
          <p:nvPr>
            <p:extLst>
              <p:ext uri="{D42A27DB-BD31-4B8C-83A1-F6EECF244321}">
                <p14:modId xmlns:p14="http://schemas.microsoft.com/office/powerpoint/2010/main" val="1976654863"/>
              </p:ext>
            </p:extLst>
          </p:nvPr>
        </p:nvGraphicFramePr>
        <p:xfrm>
          <a:off x="308842" y="1161806"/>
          <a:ext cx="7703382" cy="7410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D187893B-7E74-405D-BE3C-47D77E41CF5F}"/>
              </a:ext>
            </a:extLst>
          </p:cNvPr>
          <p:cNvGraphicFramePr>
            <a:graphicFrameLocks/>
          </p:cNvGraphicFramePr>
          <p:nvPr>
            <p:extLst>
              <p:ext uri="{D42A27DB-BD31-4B8C-83A1-F6EECF244321}">
                <p14:modId xmlns:p14="http://schemas.microsoft.com/office/powerpoint/2010/main" val="3578366184"/>
              </p:ext>
            </p:extLst>
          </p:nvPr>
        </p:nvGraphicFramePr>
        <p:xfrm>
          <a:off x="7859949" y="1075852"/>
          <a:ext cx="7936502" cy="7504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31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FC3240-AD0E-5B43-7265-15EF2D1D57A5}"/>
              </a:ext>
            </a:extLst>
          </p:cNvPr>
          <p:cNvSpPr>
            <a:spLocks noGrp="1"/>
          </p:cNvSpPr>
          <p:nvPr>
            <p:ph type="sldNum" sz="quarter" idx="10"/>
          </p:nvPr>
        </p:nvSpPr>
        <p:spPr/>
        <p:txBody>
          <a:bodyPr/>
          <a:lstStyle/>
          <a:p>
            <a:pPr>
              <a:defRPr/>
            </a:pPr>
            <a:fld id="{FA6207DC-5960-4D08-AF33-02D86CB2CC24}" type="slidenum">
              <a:rPr lang="ja-JP" altLang="en-US" smtClean="0"/>
              <a:pPr>
                <a:defRPr/>
              </a:pPr>
              <a:t>9</a:t>
            </a:fld>
            <a:endParaRPr lang="ja-JP" altLang="en-US"/>
          </a:p>
        </p:txBody>
      </p:sp>
      <p:sp>
        <p:nvSpPr>
          <p:cNvPr id="3" name="テキスト ボックス 2">
            <a:extLst>
              <a:ext uri="{FF2B5EF4-FFF2-40B4-BE49-F238E27FC236}">
                <a16:creationId xmlns:a16="http://schemas.microsoft.com/office/drawing/2014/main" id="{33D9396D-07DD-DC15-20A4-D8D66583C6BA}"/>
              </a:ext>
            </a:extLst>
          </p:cNvPr>
          <p:cNvSpPr txBox="1"/>
          <p:nvPr/>
        </p:nvSpPr>
        <p:spPr>
          <a:xfrm>
            <a:off x="5678227" y="4279613"/>
            <a:ext cx="4899546" cy="584775"/>
          </a:xfrm>
          <a:prstGeom prst="rect">
            <a:avLst/>
          </a:prstGeom>
          <a:noFill/>
        </p:spPr>
        <p:txBody>
          <a:bodyPr wrap="square" rtlCol="0">
            <a:spAutoFit/>
          </a:bodyPr>
          <a:lstStyle/>
          <a:p>
            <a:pPr algn="ctr"/>
            <a:r>
              <a:rPr lang="en-US" altLang="ja-JP" sz="3200" b="1">
                <a:solidFill>
                  <a:schemeClr val="bg1"/>
                </a:solidFill>
                <a:latin typeface="メイリオ" panose="020B0604030504040204" pitchFamily="50" charset="-128"/>
                <a:ea typeface="メイリオ" panose="020B0604030504040204" pitchFamily="50" charset="-128"/>
              </a:rPr>
              <a:t>PNG</a:t>
            </a:r>
            <a:r>
              <a:rPr lang="ja-JP" altLang="en-US" sz="3200" b="1">
                <a:solidFill>
                  <a:schemeClr val="bg1"/>
                </a:solidFill>
                <a:latin typeface="メイリオ" panose="020B0604030504040204" pitchFamily="50" charset="-128"/>
                <a:ea typeface="メイリオ" panose="020B0604030504040204" pitchFamily="50" charset="-128"/>
              </a:rPr>
              <a:t>集</a:t>
            </a:r>
            <a:endParaRPr kumimoji="1" lang="ja-JP" altLang="en-US" sz="32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30650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100"/>
        </a:solidFill>
        <a:ln>
          <a:no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TotalTime>
  <Words>914</Words>
  <Application>Microsoft Office PowerPoint</Application>
  <PresentationFormat>ユーザー設定</PresentationFormat>
  <Paragraphs>220</Paragraphs>
  <Slides>13</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HGPｺﾞｼｯｸE</vt:lpstr>
      <vt:lpstr>HGPｺﾞｼｯｸM</vt:lpstr>
      <vt:lpstr>メイリオ</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eredie2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hakuhodo</dc:creator>
  <cp:lastModifiedBy>小林 舞花 博報堂 研究ＤＣ メ環境部</cp:lastModifiedBy>
  <cp:revision>5</cp:revision>
  <cp:lastPrinted>2023-05-18T08:12:47Z</cp:lastPrinted>
  <dcterms:created xsi:type="dcterms:W3CDTF">2017-07-14T07:29:48Z</dcterms:created>
  <dcterms:modified xsi:type="dcterms:W3CDTF">2025-06-03T07:07:35Z</dcterms:modified>
</cp:coreProperties>
</file>